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sldIdLst>
    <p:sldId id="256" r:id="rId2"/>
    <p:sldId id="450" r:id="rId3"/>
    <p:sldId id="476" r:id="rId4"/>
    <p:sldId id="451" r:id="rId5"/>
    <p:sldId id="452" r:id="rId6"/>
    <p:sldId id="532" r:id="rId7"/>
    <p:sldId id="273" r:id="rId8"/>
    <p:sldId id="449" r:id="rId9"/>
    <p:sldId id="453" r:id="rId10"/>
    <p:sldId id="488" r:id="rId11"/>
    <p:sldId id="493" r:id="rId12"/>
    <p:sldId id="276" r:id="rId13"/>
    <p:sldId id="454" r:id="rId14"/>
    <p:sldId id="455" r:id="rId15"/>
    <p:sldId id="456" r:id="rId16"/>
    <p:sldId id="457" r:id="rId17"/>
    <p:sldId id="458" r:id="rId18"/>
    <p:sldId id="459" r:id="rId19"/>
    <p:sldId id="460" r:id="rId20"/>
    <p:sldId id="461" r:id="rId21"/>
    <p:sldId id="462" r:id="rId22"/>
    <p:sldId id="489" r:id="rId23"/>
    <p:sldId id="528" r:id="rId24"/>
    <p:sldId id="533" r:id="rId25"/>
    <p:sldId id="509" r:id="rId26"/>
    <p:sldId id="510" r:id="rId27"/>
    <p:sldId id="511" r:id="rId28"/>
    <p:sldId id="494" r:id="rId29"/>
    <p:sldId id="495" r:id="rId30"/>
    <p:sldId id="463" r:id="rId31"/>
    <p:sldId id="464" r:id="rId32"/>
    <p:sldId id="465" r:id="rId33"/>
    <p:sldId id="466" r:id="rId34"/>
    <p:sldId id="467" r:id="rId35"/>
    <p:sldId id="468" r:id="rId36"/>
    <p:sldId id="526" r:id="rId37"/>
    <p:sldId id="527" r:id="rId38"/>
    <p:sldId id="496" r:id="rId39"/>
    <p:sldId id="469" r:id="rId40"/>
    <p:sldId id="470" r:id="rId41"/>
    <p:sldId id="471" r:id="rId42"/>
    <p:sldId id="472" r:id="rId43"/>
    <p:sldId id="473" r:id="rId44"/>
    <p:sldId id="474" r:id="rId45"/>
    <p:sldId id="475" r:id="rId46"/>
    <p:sldId id="512" r:id="rId47"/>
    <p:sldId id="513" r:id="rId48"/>
    <p:sldId id="514" r:id="rId49"/>
    <p:sldId id="515" r:id="rId50"/>
    <p:sldId id="516" r:id="rId51"/>
    <p:sldId id="517" r:id="rId52"/>
    <p:sldId id="518" r:id="rId53"/>
    <p:sldId id="519" r:id="rId54"/>
    <p:sldId id="520" r:id="rId55"/>
    <p:sldId id="521" r:id="rId56"/>
    <p:sldId id="522" r:id="rId57"/>
    <p:sldId id="523" r:id="rId58"/>
    <p:sldId id="278" r:id="rId59"/>
    <p:sldId id="279" r:id="rId60"/>
    <p:sldId id="491" r:id="rId61"/>
    <p:sldId id="524" r:id="rId62"/>
    <p:sldId id="525" r:id="rId63"/>
    <p:sldId id="531" r:id="rId64"/>
    <p:sldId id="477" r:id="rId65"/>
    <p:sldId id="478" r:id="rId66"/>
    <p:sldId id="479" r:id="rId67"/>
    <p:sldId id="480" r:id="rId68"/>
    <p:sldId id="481" r:id="rId69"/>
    <p:sldId id="482" r:id="rId70"/>
    <p:sldId id="483" r:id="rId71"/>
    <p:sldId id="484" r:id="rId72"/>
    <p:sldId id="485" r:id="rId73"/>
    <p:sldId id="497" r:id="rId74"/>
    <p:sldId id="498" r:id="rId75"/>
    <p:sldId id="499" r:id="rId76"/>
    <p:sldId id="500" r:id="rId77"/>
    <p:sldId id="501" r:id="rId78"/>
    <p:sldId id="502" r:id="rId79"/>
    <p:sldId id="530" r:id="rId80"/>
    <p:sldId id="503" r:id="rId81"/>
    <p:sldId id="504" r:id="rId82"/>
    <p:sldId id="505" r:id="rId83"/>
    <p:sldId id="506" r:id="rId84"/>
    <p:sldId id="507" r:id="rId85"/>
    <p:sldId id="508" r:id="rId86"/>
    <p:sldId id="534" r:id="rId8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12B0F5-C1CB-445D-99AC-A56C07424ADD}" type="datetimeFigureOut">
              <a:rPr lang="en-IN" smtClean="0"/>
              <a:t>04-08-2021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0E36AA-E513-4DE5-BAF0-1D54DD74CFC3}" type="slidenum">
              <a:rPr lang="en-IN" smtClean="0"/>
              <a:t>‹#›</a:t>
            </a:fld>
            <a:endParaRPr lang="en-IN"/>
          </a:p>
        </p:txBody>
      </p:sp>
    </p:spTree>
    <p:extLst>
      <p:ext uri="{BB962C8B-B14F-4D97-AF65-F5344CB8AC3E}">
        <p14:creationId xmlns:p14="http://schemas.microsoft.com/office/powerpoint/2010/main" val="3023095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4533304-13AF-4E12-AD7C-D0DA77F54B08}" type="datetimeFigureOut">
              <a:rPr lang="en-IN" smtClean="0"/>
              <a:t>04-08-2021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1668524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4533304-13AF-4E12-AD7C-D0DA77F54B08}" type="datetimeFigureOut">
              <a:rPr lang="en-IN" smtClean="0"/>
              <a:t>04-08-2021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3124316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4533304-13AF-4E12-AD7C-D0DA77F54B08}" type="datetimeFigureOut">
              <a:rPr lang="en-IN" smtClean="0"/>
              <a:t>04-08-2021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2088708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68800" y="381000"/>
            <a:ext cx="7416800" cy="10668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812800" y="1752600"/>
            <a:ext cx="5435600" cy="426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451600" y="1752600"/>
            <a:ext cx="5435600" cy="426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812800" y="6248400"/>
            <a:ext cx="2540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4368800" y="6248400"/>
            <a:ext cx="38608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9347200" y="6248400"/>
            <a:ext cx="2540000" cy="457200"/>
          </a:xfrm>
        </p:spPr>
        <p:txBody>
          <a:bodyPr/>
          <a:lstStyle>
            <a:lvl1pPr>
              <a:defRPr/>
            </a:lvl1pPr>
          </a:lstStyle>
          <a:p>
            <a:fld id="{2320EFC7-98A3-4C60-9F04-2959E8A40185}" type="slidenum">
              <a:rPr lang="en-US" altLang="en-US"/>
              <a:pPr/>
              <a:t>‹#›</a:t>
            </a:fld>
            <a:endParaRPr lang="en-US" altLang="en-US"/>
          </a:p>
        </p:txBody>
      </p:sp>
    </p:spTree>
    <p:extLst>
      <p:ext uri="{BB962C8B-B14F-4D97-AF65-F5344CB8AC3E}">
        <p14:creationId xmlns:p14="http://schemas.microsoft.com/office/powerpoint/2010/main" val="1321101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4533304-13AF-4E12-AD7C-D0DA77F54B08}" type="datetimeFigureOut">
              <a:rPr lang="en-IN" smtClean="0"/>
              <a:t>04-08-2021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3565035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533304-13AF-4E12-AD7C-D0DA77F54B08}" type="datetimeFigureOut">
              <a:rPr lang="en-IN" smtClean="0"/>
              <a:t>04-08-2021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2736481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4533304-13AF-4E12-AD7C-D0DA77F54B08}" type="datetimeFigureOut">
              <a:rPr lang="en-IN" smtClean="0"/>
              <a:t>04-08-2021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904126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4533304-13AF-4E12-AD7C-D0DA77F54B08}" type="datetimeFigureOut">
              <a:rPr lang="en-IN" smtClean="0"/>
              <a:t>04-08-2021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2080774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4533304-13AF-4E12-AD7C-D0DA77F54B08}" type="datetimeFigureOut">
              <a:rPr lang="en-IN" smtClean="0"/>
              <a:t>04-08-2021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331674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533304-13AF-4E12-AD7C-D0DA77F54B08}" type="datetimeFigureOut">
              <a:rPr lang="en-IN" smtClean="0"/>
              <a:t>04-08-2021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2380153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533304-13AF-4E12-AD7C-D0DA77F54B08}" type="datetimeFigureOut">
              <a:rPr lang="en-IN" smtClean="0"/>
              <a:t>04-08-2021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553691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533304-13AF-4E12-AD7C-D0DA77F54B08}" type="datetimeFigureOut">
              <a:rPr lang="en-IN" smtClean="0"/>
              <a:t>04-08-2021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8B9CFC-D082-4F19-96DB-30ACDC94E846}" type="slidenum">
              <a:rPr lang="en-IN" smtClean="0"/>
              <a:t>‹#›</a:t>
            </a:fld>
            <a:endParaRPr lang="en-IN"/>
          </a:p>
        </p:txBody>
      </p:sp>
    </p:spTree>
    <p:extLst>
      <p:ext uri="{BB962C8B-B14F-4D97-AF65-F5344CB8AC3E}">
        <p14:creationId xmlns:p14="http://schemas.microsoft.com/office/powerpoint/2010/main" val="400021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533304-13AF-4E12-AD7C-D0DA77F54B08}" type="datetimeFigureOut">
              <a:rPr lang="en-IN" smtClean="0"/>
              <a:t>04-08-2021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B9CFC-D082-4F19-96DB-30ACDC94E846}" type="slidenum">
              <a:rPr lang="en-IN" smtClean="0"/>
              <a:t>‹#›</a:t>
            </a:fld>
            <a:endParaRPr lang="en-IN"/>
          </a:p>
        </p:txBody>
      </p:sp>
    </p:spTree>
    <p:extLst>
      <p:ext uri="{BB962C8B-B14F-4D97-AF65-F5344CB8AC3E}">
        <p14:creationId xmlns:p14="http://schemas.microsoft.com/office/powerpoint/2010/main" val="554054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387600"/>
          </a:xfrm>
        </p:spPr>
        <p:txBody>
          <a:bodyPr/>
          <a:lstStyle/>
          <a:p>
            <a:r>
              <a:rPr lang="en-US" b="1" dirty="0" smtClean="0">
                <a:latin typeface="Times New Roman" panose="02020603050405020304" pitchFamily="18" charset="0"/>
                <a:cs typeface="Times New Roman" panose="02020603050405020304" pitchFamily="18" charset="0"/>
              </a:rPr>
              <a:t>LIST DATA STRUCTURES</a:t>
            </a:r>
            <a:endParaRPr lang="en-IN"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2788920"/>
            <a:ext cx="9144000" cy="4274820"/>
          </a:xfrm>
        </p:spPr>
        <p:txBody>
          <a:bodyPr>
            <a:normAutofit/>
          </a:bodyPr>
          <a:lstStyle/>
          <a:p>
            <a:pPr marL="342900" indent="-342900" algn="l">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List ADT by array</a:t>
            </a:r>
          </a:p>
          <a:p>
            <a:pPr marL="342900" indent="-342900" algn="l">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Dynamic memory</a:t>
            </a:r>
          </a:p>
          <a:p>
            <a:pPr marL="342900" indent="-342900" algn="l">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Limitations of array</a:t>
            </a:r>
          </a:p>
          <a:p>
            <a:pPr marL="342900" indent="-342900" algn="l">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Implementation of lists</a:t>
            </a:r>
          </a:p>
          <a:p>
            <a:pPr marL="342900" indent="-342900" algn="l">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Linked list-singly linked list, doubly linked list, circular (singly and doubly) linked list</a:t>
            </a:r>
          </a:p>
          <a:p>
            <a:pPr marL="342900" indent="-342900" algn="l">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Operations on linked list-creation, insertion, deletion, update search, adding new nodes</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159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a:latin typeface="Times New Roman" panose="02020603050405020304" pitchFamily="18" charset="0"/>
                <a:cs typeface="Times New Roman" panose="02020603050405020304" pitchFamily="18" charset="0"/>
              </a:rPr>
              <a:t>ADT Lists</a:t>
            </a:r>
          </a:p>
        </p:txBody>
      </p:sp>
      <p:sp>
        <p:nvSpPr>
          <p:cNvPr id="16387" name="Rectangle 3"/>
          <p:cNvSpPr>
            <a:spLocks noGrp="1" noChangeArrowheads="1"/>
          </p:cNvSpPr>
          <p:nvPr>
            <p:ph type="body" idx="1"/>
          </p:nvPr>
        </p:nvSpPr>
        <p:spPr/>
        <p:txBody>
          <a:bodyPr/>
          <a:lstStyle/>
          <a:p>
            <a:r>
              <a:rPr lang="en-US" altLang="en-US" dirty="0">
                <a:latin typeface="Times New Roman" panose="02020603050405020304" pitchFamily="18" charset="0"/>
                <a:cs typeface="Times New Roman" panose="02020603050405020304" pitchFamily="18" charset="0"/>
              </a:rPr>
              <a:t>Also called linear list.</a:t>
            </a:r>
          </a:p>
          <a:p>
            <a:r>
              <a:rPr lang="en-US" altLang="en-US" dirty="0">
                <a:latin typeface="Times New Roman" panose="02020603050405020304" pitchFamily="18" charset="0"/>
                <a:cs typeface="Times New Roman" panose="02020603050405020304" pitchFamily="18" charset="0"/>
              </a:rPr>
              <a:t>Group of items arranged in a linear order.</a:t>
            </a:r>
          </a:p>
          <a:p>
            <a:r>
              <a:rPr lang="en-US" altLang="en-US" dirty="0">
                <a:latin typeface="Times New Roman" panose="02020603050405020304" pitchFamily="18" charset="0"/>
                <a:cs typeface="Times New Roman" panose="02020603050405020304" pitchFamily="18" charset="0"/>
              </a:rPr>
              <a:t>Operations supported are : insertion, deletion and read an item.</a:t>
            </a:r>
          </a:p>
          <a:p>
            <a:r>
              <a:rPr lang="en-US" altLang="en-US" dirty="0">
                <a:latin typeface="Times New Roman" panose="02020603050405020304" pitchFamily="18" charset="0"/>
                <a:cs typeface="Times New Roman" panose="02020603050405020304" pitchFamily="18" charset="0"/>
              </a:rPr>
              <a:t>List is defined by its interface; the specific methods used to interact with it.</a:t>
            </a:r>
          </a:p>
          <a:p>
            <a:r>
              <a:rPr lang="en-US" altLang="en-US" dirty="0">
                <a:latin typeface="Times New Roman" panose="02020603050405020304" pitchFamily="18" charset="0"/>
                <a:cs typeface="Times New Roman" panose="02020603050405020304" pitchFamily="18" charset="0"/>
              </a:rPr>
              <a:t>This can be implemented using arrays or linked lists.</a:t>
            </a:r>
          </a:p>
        </p:txBody>
      </p:sp>
    </p:spTree>
    <p:extLst>
      <p:ext uri="{BB962C8B-B14F-4D97-AF65-F5344CB8AC3E}">
        <p14:creationId xmlns:p14="http://schemas.microsoft.com/office/powerpoint/2010/main" val="3263076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a:latin typeface="Times New Roman" panose="02020603050405020304" pitchFamily="18" charset="0"/>
                <a:cs typeface="Times New Roman" panose="02020603050405020304" pitchFamily="18" charset="0"/>
              </a:rPr>
              <a:t>Iterators (ADT)</a:t>
            </a:r>
          </a:p>
        </p:txBody>
      </p:sp>
      <p:sp>
        <p:nvSpPr>
          <p:cNvPr id="19459" name="Rectangle 3"/>
          <p:cNvSpPr>
            <a:spLocks noGrp="1" noChangeArrowheads="1"/>
          </p:cNvSpPr>
          <p:nvPr>
            <p:ph type="body" idx="1"/>
          </p:nvPr>
        </p:nvSpPr>
        <p:spPr/>
        <p:txBody>
          <a:bodyPr/>
          <a:lstStyle/>
          <a:p>
            <a:pPr>
              <a:lnSpc>
                <a:spcPct val="80000"/>
              </a:lnSpc>
            </a:pPr>
            <a:r>
              <a:rPr lang="en-US" altLang="en-US" sz="2400" dirty="0">
                <a:latin typeface="Times New Roman" panose="02020603050405020304" pitchFamily="18" charset="0"/>
                <a:cs typeface="Times New Roman" panose="02020603050405020304" pitchFamily="18" charset="0"/>
              </a:rPr>
              <a:t>An iterator is a reference that points to a link in an associated list.</a:t>
            </a:r>
          </a:p>
          <a:p>
            <a:pPr>
              <a:lnSpc>
                <a:spcPct val="80000"/>
              </a:lnSpc>
            </a:pPr>
            <a:r>
              <a:rPr lang="en-US" altLang="en-US" sz="2400" dirty="0">
                <a:latin typeface="Times New Roman" panose="02020603050405020304" pitchFamily="18" charset="0"/>
                <a:cs typeface="Times New Roman" panose="02020603050405020304" pitchFamily="18" charset="0"/>
              </a:rPr>
              <a:t>In order to traverse a list, performing some operation on certain links it is efficient to go from one link to another, checking whether each meets the criteria and then performing the operation.</a:t>
            </a:r>
          </a:p>
          <a:p>
            <a:pPr>
              <a:lnSpc>
                <a:spcPct val="80000"/>
              </a:lnSpc>
            </a:pPr>
            <a:r>
              <a:rPr lang="en-US" altLang="en-US" sz="2400" dirty="0">
                <a:latin typeface="Times New Roman" panose="02020603050405020304" pitchFamily="18" charset="0"/>
                <a:cs typeface="Times New Roman" panose="02020603050405020304" pitchFamily="18" charset="0"/>
              </a:rPr>
              <a:t>To do this, we need a reference that can be incremented. </a:t>
            </a:r>
          </a:p>
          <a:p>
            <a:pPr>
              <a:lnSpc>
                <a:spcPct val="80000"/>
              </a:lnSpc>
            </a:pPr>
            <a:r>
              <a:rPr lang="en-US" altLang="en-US" sz="2400" dirty="0">
                <a:latin typeface="Times New Roman" panose="02020603050405020304" pitchFamily="18" charset="0"/>
                <a:cs typeface="Times New Roman" panose="02020603050405020304" pitchFamily="18" charset="0"/>
              </a:rPr>
              <a:t>This reference can be embedded in a class object.</a:t>
            </a:r>
          </a:p>
          <a:p>
            <a:pPr>
              <a:lnSpc>
                <a:spcPct val="80000"/>
              </a:lnSpc>
            </a:pPr>
            <a:r>
              <a:rPr lang="en-US" altLang="en-US" sz="2400" dirty="0">
                <a:latin typeface="Times New Roman" panose="02020603050405020304" pitchFamily="18" charset="0"/>
                <a:cs typeface="Times New Roman" panose="02020603050405020304" pitchFamily="18" charset="0"/>
              </a:rPr>
              <a:t>Objects containing references to items in data structures, used to traverse theses structures are called Iterators.</a:t>
            </a:r>
          </a:p>
          <a:p>
            <a:pPr>
              <a:lnSpc>
                <a:spcPct val="80000"/>
              </a:lnSpc>
              <a:buFontTx/>
              <a:buNone/>
            </a:pPr>
            <a:endParaRPr lang="en-US" altLang="en-US" sz="2400" dirty="0">
              <a:latin typeface="Times New Roman" panose="02020603050405020304" pitchFamily="18" charset="0"/>
              <a:cs typeface="Times New Roman" panose="02020603050405020304" pitchFamily="18" charset="0"/>
            </a:endParaRPr>
          </a:p>
          <a:p>
            <a:pPr>
              <a:lnSpc>
                <a:spcPct val="80000"/>
              </a:lnSpc>
            </a:pPr>
            <a:endParaRPr lang="en-US" altLang="en-US" sz="2400" dirty="0">
              <a:latin typeface="Times New Roman" panose="02020603050405020304" pitchFamily="18" charset="0"/>
              <a:cs typeface="Times New Roman" panose="02020603050405020304" pitchFamily="18" charset="0"/>
            </a:endParaRPr>
          </a:p>
          <a:p>
            <a:pPr>
              <a:lnSpc>
                <a:spcPct val="80000"/>
              </a:lnSpc>
            </a:pP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54167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Operations in a simple linked list:</a:t>
            </a:r>
          </a:p>
        </p:txBody>
      </p:sp>
      <p:sp>
        <p:nvSpPr>
          <p:cNvPr id="12291" name="Rectangle 3"/>
          <p:cNvSpPr>
            <a:spLocks noGrp="1" noChangeArrowheads="1"/>
          </p:cNvSpPr>
          <p:nvPr>
            <p:ph type="body" idx="1"/>
          </p:nvPr>
        </p:nvSpPr>
        <p:spPr/>
        <p:txBody>
          <a:bodyPr>
            <a:normAutofit/>
          </a:bodyPr>
          <a:lstStyle/>
          <a:p>
            <a:pPr>
              <a:lnSpc>
                <a:spcPct val="80000"/>
              </a:lnSpc>
            </a:pPr>
            <a:r>
              <a:rPr lang="en-US" altLang="en-US" dirty="0">
                <a:latin typeface="Times New Roman" panose="02020603050405020304" pitchFamily="18" charset="0"/>
                <a:cs typeface="Times New Roman" panose="02020603050405020304" pitchFamily="18" charset="0"/>
              </a:rPr>
              <a:t>The simplest methods are </a:t>
            </a:r>
          </a:p>
          <a:p>
            <a:pPr lvl="1">
              <a:lnSpc>
                <a:spcPct val="80000"/>
              </a:lnSpc>
            </a:pPr>
            <a:r>
              <a:rPr lang="en-US" altLang="en-US" sz="2800" dirty="0" err="1">
                <a:latin typeface="Times New Roman" panose="02020603050405020304" pitchFamily="18" charset="0"/>
                <a:cs typeface="Times New Roman" panose="02020603050405020304" pitchFamily="18" charset="0"/>
              </a:rPr>
              <a:t>insertfirst</a:t>
            </a:r>
            <a:r>
              <a:rPr lang="en-US" altLang="en-US" sz="2800" dirty="0">
                <a:latin typeface="Times New Roman" panose="02020603050405020304" pitchFamily="18" charset="0"/>
                <a:cs typeface="Times New Roman" panose="02020603050405020304" pitchFamily="18" charset="0"/>
              </a:rPr>
              <a:t>() and </a:t>
            </a:r>
          </a:p>
          <a:p>
            <a:pPr lvl="1">
              <a:lnSpc>
                <a:spcPct val="80000"/>
              </a:lnSpc>
            </a:pPr>
            <a:r>
              <a:rPr lang="en-US" altLang="en-US" sz="2800" dirty="0" err="1">
                <a:latin typeface="Times New Roman" panose="02020603050405020304" pitchFamily="18" charset="0"/>
                <a:cs typeface="Times New Roman" panose="02020603050405020304" pitchFamily="18" charset="0"/>
              </a:rPr>
              <a:t>deletefirst</a:t>
            </a:r>
            <a:r>
              <a:rPr lang="en-US" altLang="en-US" sz="2800" dirty="0">
                <a:latin typeface="Times New Roman" panose="02020603050405020304" pitchFamily="18" charset="0"/>
                <a:cs typeface="Times New Roman" panose="02020603050405020304" pitchFamily="18" charset="0"/>
              </a:rPr>
              <a:t>(), </a:t>
            </a:r>
          </a:p>
          <a:p>
            <a:pPr lvl="1">
              <a:lnSpc>
                <a:spcPct val="80000"/>
              </a:lnSpc>
            </a:pPr>
            <a:r>
              <a:rPr lang="en-US" altLang="en-US" sz="2800" dirty="0">
                <a:latin typeface="Times New Roman" panose="02020603050405020304" pitchFamily="18" charset="0"/>
                <a:cs typeface="Times New Roman" panose="02020603050405020304" pitchFamily="18" charset="0"/>
              </a:rPr>
              <a:t>where the first item in the linked list is accessed and deleted or a new item is inserted as the head or root of the list.</a:t>
            </a:r>
          </a:p>
          <a:p>
            <a:pPr>
              <a:lnSpc>
                <a:spcPct val="80000"/>
              </a:lnSpc>
            </a:pPr>
            <a:r>
              <a:rPr lang="en-US" altLang="en-US" dirty="0">
                <a:latin typeface="Times New Roman" panose="02020603050405020304" pitchFamily="18" charset="0"/>
                <a:cs typeface="Times New Roman" panose="02020603050405020304" pitchFamily="18" charset="0"/>
              </a:rPr>
              <a:t>To insert or delete items from any other part of the list, we need to traverse the list starting from its root and traversing till we get the item that we are looking for.</a:t>
            </a:r>
          </a:p>
        </p:txBody>
      </p:sp>
    </p:spTree>
    <p:extLst>
      <p:ext uri="{BB962C8B-B14F-4D97-AF65-F5344CB8AC3E}">
        <p14:creationId xmlns:p14="http://schemas.microsoft.com/office/powerpoint/2010/main" val="24348782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Insertion</a:t>
            </a:r>
          </a:p>
        </p:txBody>
      </p:sp>
      <p:sp>
        <p:nvSpPr>
          <p:cNvPr id="3" name="Content Placeholder 2"/>
          <p:cNvSpPr>
            <a:spLocks noGrp="1"/>
          </p:cNvSpPr>
          <p:nvPr>
            <p:ph idx="1"/>
          </p:nvPr>
        </p:nvSpPr>
        <p:spPr>
          <a:xfrm>
            <a:off x="838200" y="1368425"/>
            <a:ext cx="10515600" cy="4351338"/>
          </a:xfrm>
        </p:spPr>
        <p:txBody>
          <a:bodyPr/>
          <a:lstStyle/>
          <a:p>
            <a:r>
              <a:rPr lang="en-US" dirty="0">
                <a:latin typeface="Times New Roman" panose="02020603050405020304" pitchFamily="18" charset="0"/>
                <a:cs typeface="Times New Roman" panose="02020603050405020304" pitchFamily="18" charset="0"/>
              </a:rPr>
              <a:t>The approach is to shift all the entries of the array whose scores are smaller than e’s score to the right, in order to make space for the new entry</a:t>
            </a:r>
            <a:r>
              <a:rPr lang="en-US" dirty="0" smtClean="0">
                <a:latin typeface="Times New Roman" panose="02020603050405020304" pitchFamily="18" charset="0"/>
                <a:cs typeface="Times New Roman" panose="02020603050405020304" pitchFamily="18" charset="0"/>
              </a:rPr>
              <a:t>.</a:t>
            </a:r>
          </a:p>
        </p:txBody>
      </p:sp>
      <p:pic>
        <p:nvPicPr>
          <p:cNvPr id="4" name="Picture 3"/>
          <p:cNvPicPr>
            <a:picLocks noChangeAspect="1"/>
          </p:cNvPicPr>
          <p:nvPr/>
        </p:nvPicPr>
        <p:blipFill>
          <a:blip r:embed="rId2"/>
          <a:stretch>
            <a:fillRect/>
          </a:stretch>
        </p:blipFill>
        <p:spPr>
          <a:xfrm>
            <a:off x="1301114" y="2693988"/>
            <a:ext cx="8460105" cy="3334803"/>
          </a:xfrm>
          <a:prstGeom prst="rect">
            <a:avLst/>
          </a:prstGeom>
        </p:spPr>
      </p:pic>
    </p:spTree>
    <p:extLst>
      <p:ext uri="{BB962C8B-B14F-4D97-AF65-F5344CB8AC3E}">
        <p14:creationId xmlns:p14="http://schemas.microsoft.com/office/powerpoint/2010/main" val="3863719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Preparing to add a new </a:t>
            </a:r>
            <a:r>
              <a:rPr lang="en-US" dirty="0" err="1">
                <a:latin typeface="Times New Roman" panose="02020603050405020304" pitchFamily="18" charset="0"/>
                <a:cs typeface="Times New Roman" panose="02020603050405020304" pitchFamily="18" charset="0"/>
              </a:rPr>
              <a:t>GameEntry</a:t>
            </a:r>
            <a:r>
              <a:rPr lang="en-US" dirty="0">
                <a:latin typeface="Times New Roman" panose="02020603050405020304" pitchFamily="18" charset="0"/>
                <a:cs typeface="Times New Roman" panose="02020603050405020304" pitchFamily="18" charset="0"/>
              </a:rPr>
              <a:t> object (“Jill”,740) to the entries array.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order to make room for the new entry, we shift all the entries with smaller scores to the right by one position.</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989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After adding the new entry at index 2.</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211144" y="2366962"/>
            <a:ext cx="10142656" cy="2250758"/>
          </a:xfrm>
          <a:prstGeom prst="rect">
            <a:avLst/>
          </a:prstGeom>
        </p:spPr>
      </p:pic>
    </p:spTree>
    <p:extLst>
      <p:ext uri="{BB962C8B-B14F-4D97-AF65-F5344CB8AC3E}">
        <p14:creationId xmlns:p14="http://schemas.microsoft.com/office/powerpoint/2010/main" val="1643180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Object Removal </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If index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is outside the bounds of the entries array, then this function throws an exception;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Otherwise</a:t>
            </a:r>
            <a:r>
              <a:rPr lang="en-US" dirty="0">
                <a:latin typeface="Times New Roman" panose="02020603050405020304" pitchFamily="18" charset="0"/>
                <a:cs typeface="Times New Roman" panose="02020603050405020304" pitchFamily="18" charset="0"/>
              </a:rPr>
              <a:t>, the entries array is updated to remove the object at index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and all objects previously stored at indices higher than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are “shifted left” to fill in for the removed object.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99773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stretch>
            <a:fillRect/>
          </a:stretch>
        </p:blipFill>
        <p:spPr>
          <a:xfrm>
            <a:off x="1417320" y="2240281"/>
            <a:ext cx="9164765" cy="3597630"/>
          </a:xfrm>
          <a:prstGeom prst="rect">
            <a:avLst/>
          </a:prstGeom>
        </p:spPr>
      </p:pic>
    </p:spTree>
    <p:extLst>
      <p:ext uri="{BB962C8B-B14F-4D97-AF65-F5344CB8AC3E}">
        <p14:creationId xmlns:p14="http://schemas.microsoft.com/office/powerpoint/2010/main" val="324250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Sorting an Array</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we consider how to rearrange objects of an array that are ordered arbitrarily in ascending order.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known as sorting.</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21681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a:p>
        </p:txBody>
      </p:sp>
      <p:pic>
        <p:nvPicPr>
          <p:cNvPr id="5" name="Picture 4"/>
          <p:cNvPicPr>
            <a:picLocks noChangeAspect="1"/>
          </p:cNvPicPr>
          <p:nvPr/>
        </p:nvPicPr>
        <p:blipFill>
          <a:blip r:embed="rId2"/>
          <a:stretch>
            <a:fillRect/>
          </a:stretch>
        </p:blipFill>
        <p:spPr>
          <a:xfrm>
            <a:off x="2400300" y="230075"/>
            <a:ext cx="7498080" cy="6490192"/>
          </a:xfrm>
          <a:prstGeom prst="rect">
            <a:avLst/>
          </a:prstGeom>
        </p:spPr>
      </p:pic>
    </p:spTree>
    <p:extLst>
      <p:ext uri="{BB962C8B-B14F-4D97-AF65-F5344CB8AC3E}">
        <p14:creationId xmlns:p14="http://schemas.microsoft.com/office/powerpoint/2010/main" val="330420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Linked Lists</a:t>
            </a:r>
          </a:p>
        </p:txBody>
      </p:sp>
      <p:sp>
        <p:nvSpPr>
          <p:cNvPr id="11267" name="Rectangle 3"/>
          <p:cNvSpPr>
            <a:spLocks noGrp="1" noChangeArrowheads="1"/>
          </p:cNvSpPr>
          <p:nvPr>
            <p:ph type="body" idx="1"/>
          </p:nvPr>
        </p:nvSpPr>
        <p:spPr/>
        <p:txBody>
          <a:bodyPr/>
          <a:lstStyle/>
          <a:p>
            <a:pPr>
              <a:lnSpc>
                <a:spcPct val="90000"/>
              </a:lnSpc>
            </a:pPr>
            <a:r>
              <a:rPr lang="en-US" altLang="en-US" dirty="0">
                <a:latin typeface="Times New Roman" panose="02020603050405020304" pitchFamily="18" charset="0"/>
                <a:cs typeface="Times New Roman" panose="02020603050405020304" pitchFamily="18" charset="0"/>
              </a:rPr>
              <a:t>Each data item is embedded in a link.</a:t>
            </a:r>
          </a:p>
          <a:p>
            <a:pPr>
              <a:lnSpc>
                <a:spcPct val="90000"/>
              </a:lnSpc>
            </a:pPr>
            <a:r>
              <a:rPr lang="en-US" altLang="en-US" dirty="0">
                <a:latin typeface="Times New Roman" panose="02020603050405020304" pitchFamily="18" charset="0"/>
                <a:cs typeface="Times New Roman" panose="02020603050405020304" pitchFamily="18" charset="0"/>
              </a:rPr>
              <a:t>Each Link object contains a reference to the next link in the list of items.</a:t>
            </a:r>
          </a:p>
          <a:p>
            <a:pPr>
              <a:lnSpc>
                <a:spcPct val="90000"/>
              </a:lnSpc>
            </a:pPr>
            <a:r>
              <a:rPr lang="en-US" altLang="en-US" dirty="0">
                <a:latin typeface="Times New Roman" panose="02020603050405020304" pitchFamily="18" charset="0"/>
                <a:cs typeface="Times New Roman" panose="02020603050405020304" pitchFamily="18" charset="0"/>
              </a:rPr>
              <a:t>In an array items have a particular position, identified by its index.</a:t>
            </a:r>
          </a:p>
          <a:p>
            <a:pPr>
              <a:lnSpc>
                <a:spcPct val="90000"/>
              </a:lnSpc>
            </a:pPr>
            <a:r>
              <a:rPr lang="en-US" altLang="en-US" dirty="0">
                <a:latin typeface="Times New Roman" panose="02020603050405020304" pitchFamily="18" charset="0"/>
                <a:cs typeface="Times New Roman" panose="02020603050405020304" pitchFamily="18" charset="0"/>
              </a:rPr>
              <a:t>In a list the only way to access an item is to traverse the list</a:t>
            </a:r>
          </a:p>
          <a:p>
            <a:pPr>
              <a:lnSpc>
                <a:spcPct val="90000"/>
              </a:lnSpc>
            </a:pPr>
            <a:r>
              <a:rPr lang="en-US" altLang="en-US" dirty="0">
                <a:latin typeface="Times New Roman" panose="02020603050405020304" pitchFamily="18" charset="0"/>
                <a:cs typeface="Times New Roman" panose="02020603050405020304" pitchFamily="18" charset="0"/>
              </a:rPr>
              <a:t>Is </a:t>
            </a:r>
            <a:r>
              <a:rPr lang="en-US" altLang="en-US" dirty="0" smtClean="0">
                <a:latin typeface="Times New Roman" panose="02020603050405020304" pitchFamily="18" charset="0"/>
                <a:cs typeface="Times New Roman" panose="02020603050405020304" pitchFamily="18" charset="0"/>
              </a:rPr>
              <a:t>Linked List </a:t>
            </a:r>
            <a:r>
              <a:rPr lang="en-US" altLang="en-US" dirty="0">
                <a:latin typeface="Times New Roman" panose="02020603050405020304" pitchFamily="18" charset="0"/>
                <a:cs typeface="Times New Roman" panose="02020603050405020304" pitchFamily="18" charset="0"/>
              </a:rPr>
              <a:t>an ADT?</a:t>
            </a:r>
          </a:p>
        </p:txBody>
      </p:sp>
    </p:spTree>
    <p:extLst>
      <p:ext uri="{BB962C8B-B14F-4D97-AF65-F5344CB8AC3E}">
        <p14:creationId xmlns:p14="http://schemas.microsoft.com/office/powerpoint/2010/main" val="1609849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Execution of the insertion-sort algorithm on an array of eight characters.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show the completed (sorted) part of the array in white, and we color the next element that is being inserted into the sorted part of the array with light blue.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also highlight the character on the left, since it is stored in the cur variable.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157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Each row corresponds to an iteration of the outer loop, and each copy of the array in a row corresponds to an iteration of the inner loop.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Each </a:t>
            </a:r>
            <a:r>
              <a:rPr lang="en-US" dirty="0">
                <a:latin typeface="Times New Roman" panose="02020603050405020304" pitchFamily="18" charset="0"/>
                <a:cs typeface="Times New Roman" panose="02020603050405020304" pitchFamily="18" charset="0"/>
              </a:rPr>
              <a:t>comparison is shown with an arc.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addition, we indicate whether that comparison resulted in a move or not.</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01129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Sorted Lists (ProrityQ)</a:t>
            </a:r>
          </a:p>
        </p:txBody>
      </p:sp>
      <p:sp>
        <p:nvSpPr>
          <p:cNvPr id="17411" name="Rectangle 3"/>
          <p:cNvSpPr>
            <a:spLocks noGrp="1" noChangeArrowheads="1"/>
          </p:cNvSpPr>
          <p:nvPr>
            <p:ph type="body" idx="1"/>
          </p:nvPr>
        </p:nvSpPr>
        <p:spPr/>
        <p:txBody>
          <a:bodyPr/>
          <a:lstStyle/>
          <a:p>
            <a:r>
              <a:rPr lang="en-US" altLang="en-US" dirty="0">
                <a:latin typeface="Times New Roman" panose="02020603050405020304" pitchFamily="18" charset="0"/>
                <a:cs typeface="Times New Roman" panose="02020603050405020304" pitchFamily="18" charset="0"/>
              </a:rPr>
              <a:t>As the name suggests data is stored in order.</a:t>
            </a:r>
          </a:p>
          <a:p>
            <a:r>
              <a:rPr lang="en-US" altLang="en-US" dirty="0">
                <a:latin typeface="Times New Roman" panose="02020603050405020304" pitchFamily="18" charset="0"/>
                <a:cs typeface="Times New Roman" panose="02020603050405020304" pitchFamily="18" charset="0"/>
              </a:rPr>
              <a:t>Find and delete methods are used.</a:t>
            </a:r>
          </a:p>
          <a:p>
            <a:r>
              <a:rPr lang="en-US" altLang="en-US" dirty="0">
                <a:latin typeface="Times New Roman" panose="02020603050405020304" pitchFamily="18" charset="0"/>
                <a:cs typeface="Times New Roman" panose="02020603050405020304" pitchFamily="18" charset="0"/>
              </a:rPr>
              <a:t>Advantage of sorted list over sorted array is speed of insertion and its ability to expand to fill available memory.</a:t>
            </a:r>
          </a:p>
          <a:p>
            <a:r>
              <a:rPr lang="en-US" altLang="en-US" dirty="0">
                <a:latin typeface="Times New Roman" panose="02020603050405020304" pitchFamily="18" charset="0"/>
                <a:cs typeface="Times New Roman" panose="02020603050405020304" pitchFamily="18" charset="0"/>
              </a:rPr>
              <a:t>Efficiency:</a:t>
            </a:r>
          </a:p>
          <a:p>
            <a:pPr>
              <a:buFontTx/>
              <a:buNone/>
            </a:pPr>
            <a:r>
              <a:rPr lang="en-US" altLang="en-US" dirty="0">
                <a:latin typeface="Times New Roman" panose="02020603050405020304" pitchFamily="18" charset="0"/>
                <a:cs typeface="Times New Roman" panose="02020603050405020304" pitchFamily="18" charset="0"/>
              </a:rPr>
              <a:t>-- Insertion and deletion of arbitrary items require O(n) comparisons.</a:t>
            </a:r>
          </a:p>
          <a:p>
            <a:pPr>
              <a:buFontTx/>
              <a:buNone/>
            </a:pP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60137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809625" y="86518"/>
            <a:ext cx="10515600" cy="1325563"/>
          </a:xfrm>
        </p:spPr>
        <p:txBody>
          <a:bodyPr>
            <a:normAutofit/>
          </a:bodyPr>
          <a:lstStyle/>
          <a:p>
            <a:pPr>
              <a:defRPr/>
            </a:pPr>
            <a:r>
              <a:rPr lang="en-US" sz="4000" b="1" dirty="0">
                <a:latin typeface="Times New Roman" panose="02020603050405020304" pitchFamily="18" charset="0"/>
                <a:cs typeface="Times New Roman" panose="02020603050405020304" pitchFamily="18" charset="0"/>
              </a:rPr>
              <a:t>Pointer Implementation (Linked List)</a:t>
            </a:r>
          </a:p>
        </p:txBody>
      </p:sp>
      <p:sp>
        <p:nvSpPr>
          <p:cNvPr id="84995" name="Rectangle 3"/>
          <p:cNvSpPr>
            <a:spLocks noGrp="1" noChangeArrowheads="1"/>
          </p:cNvSpPr>
          <p:nvPr>
            <p:ph sz="quarter" idx="1"/>
          </p:nvPr>
        </p:nvSpPr>
        <p:spPr>
          <a:xfrm>
            <a:off x="1905000" y="1127760"/>
            <a:ext cx="9227820" cy="1371600"/>
          </a:xfrm>
        </p:spPr>
        <p:txBody>
          <a:bodyPr>
            <a:normAutofit/>
          </a:bodyPr>
          <a:lstStyle/>
          <a:p>
            <a:pPr marL="274320" indent="-274320">
              <a:buFont typeface="Wingdings 3"/>
              <a:buChar char=""/>
              <a:defRPr/>
            </a:pPr>
            <a:r>
              <a:rPr lang="en-US" dirty="0">
                <a:latin typeface="Times New Roman" panose="02020603050405020304" pitchFamily="18" charset="0"/>
                <a:cs typeface="Times New Roman" panose="02020603050405020304" pitchFamily="18" charset="0"/>
              </a:rPr>
              <a:t>Ensure that the list is not stored contiguously</a:t>
            </a:r>
          </a:p>
          <a:p>
            <a:pPr marL="548640" lvl="1" indent="-274320">
              <a:buFont typeface="Wingdings 3"/>
              <a:buChar char=""/>
              <a:defRPr/>
            </a:pPr>
            <a:r>
              <a:rPr lang="en-US" dirty="0">
                <a:latin typeface="Times New Roman" panose="02020603050405020304" pitchFamily="18" charset="0"/>
                <a:cs typeface="Times New Roman" panose="02020603050405020304" pitchFamily="18" charset="0"/>
              </a:rPr>
              <a:t>use a linked list</a:t>
            </a:r>
          </a:p>
          <a:p>
            <a:pPr marL="548640" lvl="1" indent="-274320">
              <a:buFont typeface="Wingdings 3"/>
              <a:buChar char=""/>
              <a:defRPr/>
            </a:pPr>
            <a:r>
              <a:rPr lang="en-US" dirty="0">
                <a:latin typeface="Times New Roman" panose="02020603050405020304" pitchFamily="18" charset="0"/>
                <a:cs typeface="Times New Roman" panose="02020603050405020304" pitchFamily="18" charset="0"/>
              </a:rPr>
              <a:t>a series of structures that are not necessarily adjacent in memory</a:t>
            </a:r>
          </a:p>
        </p:txBody>
      </p:sp>
      <p:pic>
        <p:nvPicPr>
          <p:cNvPr id="17412" name="Picture 4" descr="fig3_1"/>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a:stretch>
            <a:fillRect/>
          </a:stretch>
        </p:blipFill>
        <p:spPr bwMode="auto">
          <a:xfrm>
            <a:off x="2514600" y="2499360"/>
            <a:ext cx="7105650"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 Box 5"/>
          <p:cNvSpPr txBox="1">
            <a:spLocks noChangeArrowheads="1"/>
          </p:cNvSpPr>
          <p:nvPr/>
        </p:nvSpPr>
        <p:spPr bwMode="auto">
          <a:xfrm>
            <a:off x="329565" y="3749457"/>
            <a:ext cx="1147572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b="1">
                <a:solidFill>
                  <a:schemeClr val="tx1"/>
                </a:solidFill>
                <a:latin typeface="Arial" panose="020B0604020202020204" pitchFamily="34" charset="0"/>
              </a:defRPr>
            </a:lvl1pPr>
            <a:lvl2pPr>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buClr>
                <a:schemeClr val="accent2"/>
              </a:buClr>
              <a:buSzTx/>
              <a:buFont typeface="Wingdings" panose="05000000000000000000" pitchFamily="2" charset="2"/>
              <a:buChar char="§"/>
            </a:pPr>
            <a:r>
              <a:rPr kumimoji="1" lang="en-US" altLang="en-US" sz="2800" b="0" dirty="0">
                <a:latin typeface="Times New Roman" panose="02020603050405020304" pitchFamily="18" charset="0"/>
              </a:rPr>
              <a:t>   </a:t>
            </a:r>
            <a:r>
              <a:rPr kumimoji="1" lang="en-US" altLang="en-US" sz="2800" b="0" dirty="0"/>
              <a:t>Each node contains the element and a pointer to a structure containing its successor</a:t>
            </a:r>
          </a:p>
          <a:p>
            <a:pPr lvl="1">
              <a:buClr>
                <a:schemeClr val="accent2"/>
              </a:buClr>
              <a:buSzTx/>
              <a:buFont typeface="Wingdings" panose="05000000000000000000" pitchFamily="2" charset="2"/>
              <a:buChar char="§"/>
            </a:pPr>
            <a:r>
              <a:rPr kumimoji="1" lang="en-US" altLang="en-US" sz="2800" b="0" dirty="0"/>
              <a:t>the last cell’s next link points to NULL</a:t>
            </a:r>
          </a:p>
          <a:p>
            <a:pPr>
              <a:buClr>
                <a:schemeClr val="accent2"/>
              </a:buClr>
              <a:buSzTx/>
              <a:buFont typeface="Wingdings" panose="05000000000000000000" pitchFamily="2" charset="2"/>
              <a:buChar char="§"/>
            </a:pPr>
            <a:r>
              <a:rPr kumimoji="1" lang="en-US" altLang="en-US" sz="2800" b="0" dirty="0"/>
              <a:t>   Compared to the array implementation, </a:t>
            </a:r>
          </a:p>
          <a:p>
            <a:pPr lvl="1">
              <a:buClr>
                <a:schemeClr val="accent2"/>
              </a:buClr>
              <a:buSzTx/>
              <a:buFont typeface="Wingdings" panose="05000000000000000000" pitchFamily="2" charset="2"/>
              <a:buChar char="ü"/>
            </a:pPr>
            <a:r>
              <a:rPr kumimoji="1" lang="en-US" altLang="en-US" sz="2800" b="0" dirty="0"/>
              <a:t>the pointer implementation uses only as much space as is needed for the elements currently on the list</a:t>
            </a:r>
          </a:p>
          <a:p>
            <a:pPr lvl="1">
              <a:buClr>
                <a:schemeClr val="accent2"/>
              </a:buClr>
              <a:buSzTx/>
              <a:buFont typeface="Monotype Sorts" pitchFamily="2" charset="2"/>
              <a:buChar char="û"/>
            </a:pPr>
            <a:r>
              <a:rPr kumimoji="1" lang="en-US" altLang="en-US" sz="2800" b="0" dirty="0"/>
              <a:t>but requires space for the pointers in each cell</a:t>
            </a:r>
            <a:endParaRPr lang="en-US" altLang="en-US" sz="2800" b="0" dirty="0"/>
          </a:p>
        </p:txBody>
      </p:sp>
    </p:spTree>
    <p:extLst>
      <p:ext uri="{BB962C8B-B14F-4D97-AF65-F5344CB8AC3E}">
        <p14:creationId xmlns:p14="http://schemas.microsoft.com/office/powerpoint/2010/main" val="32594672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latin typeface="Times New Roman" panose="02020603050405020304" pitchFamily="18" charset="0"/>
                <a:cs typeface="Times New Roman" panose="02020603050405020304" pitchFamily="18" charset="0"/>
              </a:rPr>
              <a:t>Linked Lists</a:t>
            </a:r>
          </a:p>
        </p:txBody>
      </p:sp>
      <p:sp>
        <p:nvSpPr>
          <p:cNvPr id="9219" name="Rectangle 3"/>
          <p:cNvSpPr>
            <a:spLocks noGrp="1" noChangeArrowheads="1"/>
          </p:cNvSpPr>
          <p:nvPr>
            <p:ph type="body" idx="1"/>
          </p:nvPr>
        </p:nvSpPr>
        <p:spPr>
          <a:xfrm>
            <a:off x="1752600" y="2971800"/>
            <a:ext cx="7848600" cy="3048000"/>
          </a:xfrm>
        </p:spPr>
        <p:txBody>
          <a:bodyPr/>
          <a:lstStyle/>
          <a:p>
            <a:r>
              <a:rPr lang="en-US" altLang="en-US" dirty="0">
                <a:latin typeface="Times New Roman" panose="02020603050405020304" pitchFamily="18" charset="0"/>
                <a:cs typeface="Times New Roman" panose="02020603050405020304" pitchFamily="18" charset="0"/>
              </a:rPr>
              <a:t>A </a:t>
            </a:r>
            <a:r>
              <a:rPr lang="en-US" altLang="en-US" i="1" dirty="0">
                <a:solidFill>
                  <a:srgbClr val="FFCC00"/>
                </a:solidFill>
                <a:latin typeface="Times New Roman" panose="02020603050405020304" pitchFamily="18" charset="0"/>
                <a:cs typeface="Times New Roman" panose="02020603050405020304" pitchFamily="18" charset="0"/>
              </a:rPr>
              <a:t>linked list</a:t>
            </a:r>
            <a:r>
              <a:rPr lang="en-US" altLang="en-US" dirty="0">
                <a:latin typeface="Times New Roman" panose="02020603050405020304" pitchFamily="18" charset="0"/>
                <a:cs typeface="Times New Roman" panose="02020603050405020304" pitchFamily="18" charset="0"/>
              </a:rPr>
              <a:t> is a series of connected </a:t>
            </a:r>
            <a:r>
              <a:rPr lang="en-US" altLang="en-US" i="1" dirty="0">
                <a:solidFill>
                  <a:srgbClr val="FFCC00"/>
                </a:solidFill>
                <a:latin typeface="Times New Roman" panose="02020603050405020304" pitchFamily="18" charset="0"/>
                <a:cs typeface="Times New Roman" panose="02020603050405020304" pitchFamily="18" charset="0"/>
              </a:rPr>
              <a:t>nodes</a:t>
            </a:r>
          </a:p>
          <a:p>
            <a:r>
              <a:rPr lang="en-US" altLang="en-US" dirty="0">
                <a:latin typeface="Times New Roman" panose="02020603050405020304" pitchFamily="18" charset="0"/>
                <a:cs typeface="Times New Roman" panose="02020603050405020304" pitchFamily="18" charset="0"/>
              </a:rPr>
              <a:t>Each node contains at least</a:t>
            </a:r>
          </a:p>
          <a:p>
            <a:pPr lvl="1"/>
            <a:r>
              <a:rPr lang="en-US" altLang="en-US" dirty="0">
                <a:latin typeface="Times New Roman" panose="02020603050405020304" pitchFamily="18" charset="0"/>
                <a:cs typeface="Times New Roman" panose="02020603050405020304" pitchFamily="18" charset="0"/>
              </a:rPr>
              <a:t>A piece of data (any type)</a:t>
            </a:r>
          </a:p>
          <a:p>
            <a:pPr lvl="1"/>
            <a:r>
              <a:rPr lang="en-US" altLang="en-US" dirty="0">
                <a:latin typeface="Times New Roman" panose="02020603050405020304" pitchFamily="18" charset="0"/>
                <a:cs typeface="Times New Roman" panose="02020603050405020304" pitchFamily="18" charset="0"/>
              </a:rPr>
              <a:t>Pointer to the next node in the list</a:t>
            </a:r>
          </a:p>
          <a:p>
            <a:r>
              <a:rPr lang="en-US" altLang="en-US" i="1" dirty="0">
                <a:solidFill>
                  <a:srgbClr val="FFCC00"/>
                </a:solidFill>
                <a:latin typeface="Times New Roman" panose="02020603050405020304" pitchFamily="18" charset="0"/>
                <a:cs typeface="Times New Roman" panose="02020603050405020304" pitchFamily="18" charset="0"/>
              </a:rPr>
              <a:t>Head</a:t>
            </a:r>
            <a:r>
              <a:rPr lang="en-US" altLang="en-US" dirty="0">
                <a:latin typeface="Times New Roman" panose="02020603050405020304" pitchFamily="18" charset="0"/>
                <a:cs typeface="Times New Roman" panose="02020603050405020304" pitchFamily="18" charset="0"/>
              </a:rPr>
              <a:t>: pointer to</a:t>
            </a:r>
            <a:r>
              <a:rPr lang="en-US" altLang="zh-CN" dirty="0">
                <a:latin typeface="Times New Roman" panose="02020603050405020304" pitchFamily="18" charset="0"/>
                <a:ea typeface="SimSun" panose="02010600030101010101" pitchFamily="2" charset="-122"/>
                <a:cs typeface="Times New Roman" panose="02020603050405020304" pitchFamily="18" charset="0"/>
              </a:rPr>
              <a:t> the first</a:t>
            </a:r>
            <a:r>
              <a:rPr lang="en-US" altLang="en-US" dirty="0">
                <a:latin typeface="Times New Roman" panose="02020603050405020304" pitchFamily="18" charset="0"/>
                <a:cs typeface="Times New Roman" panose="02020603050405020304" pitchFamily="18" charset="0"/>
              </a:rPr>
              <a:t> node</a:t>
            </a:r>
          </a:p>
          <a:p>
            <a:r>
              <a:rPr lang="en-US" altLang="en-US" dirty="0">
                <a:latin typeface="Times New Roman" panose="02020603050405020304" pitchFamily="18" charset="0"/>
                <a:cs typeface="Times New Roman" panose="02020603050405020304" pitchFamily="18" charset="0"/>
              </a:rPr>
              <a:t>The last node points to NULL</a:t>
            </a:r>
          </a:p>
        </p:txBody>
      </p:sp>
      <p:sp>
        <p:nvSpPr>
          <p:cNvPr id="9231" name="Rectangle 15"/>
          <p:cNvSpPr>
            <a:spLocks noChangeArrowheads="1"/>
          </p:cNvSpPr>
          <p:nvPr/>
        </p:nvSpPr>
        <p:spPr bwMode="auto">
          <a:xfrm>
            <a:off x="4791075" y="1835150"/>
            <a:ext cx="609600" cy="6096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9232" name="Line 16"/>
          <p:cNvSpPr>
            <a:spLocks noChangeShapeType="1"/>
          </p:cNvSpPr>
          <p:nvPr/>
        </p:nvSpPr>
        <p:spPr bwMode="auto">
          <a:xfrm flipV="1">
            <a:off x="5095875" y="2139950"/>
            <a:ext cx="914400" cy="0"/>
          </a:xfrm>
          <a:prstGeom prst="line">
            <a:avLst/>
          </a:prstGeom>
          <a:noFill/>
          <a:ln w="28575">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9234" name="Rectangle 18"/>
          <p:cNvSpPr>
            <a:spLocks noChangeArrowheads="1"/>
          </p:cNvSpPr>
          <p:nvPr/>
        </p:nvSpPr>
        <p:spPr bwMode="auto">
          <a:xfrm>
            <a:off x="6619875" y="1835150"/>
            <a:ext cx="609600" cy="6096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9235" name="Line 19"/>
          <p:cNvSpPr>
            <a:spLocks noChangeShapeType="1"/>
          </p:cNvSpPr>
          <p:nvPr/>
        </p:nvSpPr>
        <p:spPr bwMode="auto">
          <a:xfrm flipV="1">
            <a:off x="6924675" y="2139950"/>
            <a:ext cx="914400" cy="0"/>
          </a:xfrm>
          <a:prstGeom prst="line">
            <a:avLst/>
          </a:prstGeom>
          <a:noFill/>
          <a:ln w="28575">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9237" name="Rectangle 21"/>
          <p:cNvSpPr>
            <a:spLocks noChangeArrowheads="1"/>
          </p:cNvSpPr>
          <p:nvPr/>
        </p:nvSpPr>
        <p:spPr bwMode="auto">
          <a:xfrm>
            <a:off x="8448675" y="1835150"/>
            <a:ext cx="609600" cy="6096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grpSp>
        <p:nvGrpSpPr>
          <p:cNvPr id="9252" name="Group 36"/>
          <p:cNvGrpSpPr>
            <a:grpSpLocks/>
          </p:cNvGrpSpPr>
          <p:nvPr/>
        </p:nvGrpSpPr>
        <p:grpSpPr bwMode="auto">
          <a:xfrm>
            <a:off x="4181475" y="1835150"/>
            <a:ext cx="609600" cy="609600"/>
            <a:chOff x="1728" y="2880"/>
            <a:chExt cx="384" cy="384"/>
          </a:xfrm>
        </p:grpSpPr>
        <p:sp>
          <p:nvSpPr>
            <p:cNvPr id="9230" name="Rectangle 14"/>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9239" name="Text Box 23"/>
            <p:cNvSpPr txBox="1">
              <a:spLocks noChangeArrowheads="1"/>
            </p:cNvSpPr>
            <p:nvPr/>
          </p:nvSpPr>
          <p:spPr bwMode="auto">
            <a:xfrm>
              <a:off x="1823" y="2966"/>
              <a:ext cx="20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spcBef>
                  <a:spcPct val="0"/>
                </a:spcBef>
                <a:buClrTx/>
                <a:buSzTx/>
                <a:buFontTx/>
                <a:buNone/>
              </a:pPr>
              <a:r>
                <a:rPr lang="en-US" altLang="en-US">
                  <a:solidFill>
                    <a:schemeClr val="bg1"/>
                  </a:solidFill>
                  <a:latin typeface="Tahoma" panose="020B0604030504040204" pitchFamily="34" charset="0"/>
                </a:rPr>
                <a:t>A</a:t>
              </a:r>
            </a:p>
          </p:txBody>
        </p:sp>
      </p:grpSp>
      <p:sp>
        <p:nvSpPr>
          <p:cNvPr id="9245" name="Text Box 29"/>
          <p:cNvSpPr txBox="1">
            <a:spLocks noChangeArrowheads="1"/>
          </p:cNvSpPr>
          <p:nvPr/>
        </p:nvSpPr>
        <p:spPr bwMode="auto">
          <a:xfrm>
            <a:off x="8583226" y="1943100"/>
            <a:ext cx="3754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spcBef>
                <a:spcPct val="0"/>
              </a:spcBef>
              <a:buClrTx/>
              <a:buSzTx/>
              <a:buFontTx/>
              <a:buNone/>
            </a:pPr>
            <a:r>
              <a:rPr lang="en-US" altLang="en-US">
                <a:latin typeface="Tahoma" panose="020B0604030504040204" pitchFamily="34" charset="0"/>
                <a:sym typeface="Symbol" panose="05050102010706020507" pitchFamily="18" charset="2"/>
              </a:rPr>
              <a:t></a:t>
            </a:r>
            <a:endParaRPr lang="en-US" altLang="en-US">
              <a:latin typeface="Tahoma" panose="020B0604030504040204" pitchFamily="34" charset="0"/>
            </a:endParaRPr>
          </a:p>
        </p:txBody>
      </p:sp>
      <p:sp>
        <p:nvSpPr>
          <p:cNvPr id="9247" name="Rectangle 31"/>
          <p:cNvSpPr>
            <a:spLocks noChangeArrowheads="1"/>
          </p:cNvSpPr>
          <p:nvPr/>
        </p:nvSpPr>
        <p:spPr bwMode="auto">
          <a:xfrm>
            <a:off x="2962275" y="1828800"/>
            <a:ext cx="609600" cy="6096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9229" name="Line 13"/>
          <p:cNvSpPr>
            <a:spLocks noChangeShapeType="1"/>
          </p:cNvSpPr>
          <p:nvPr/>
        </p:nvSpPr>
        <p:spPr bwMode="auto">
          <a:xfrm flipV="1">
            <a:off x="3267075" y="2139950"/>
            <a:ext cx="914400" cy="0"/>
          </a:xfrm>
          <a:prstGeom prst="line">
            <a:avLst/>
          </a:prstGeom>
          <a:noFill/>
          <a:ln w="28575">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9250" name="Text Box 34"/>
          <p:cNvSpPr txBox="1">
            <a:spLocks noChangeArrowheads="1"/>
          </p:cNvSpPr>
          <p:nvPr/>
        </p:nvSpPr>
        <p:spPr bwMode="auto">
          <a:xfrm>
            <a:off x="2920574" y="2520950"/>
            <a:ext cx="71205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spcBef>
                <a:spcPct val="0"/>
              </a:spcBef>
              <a:buClrTx/>
              <a:buSzTx/>
              <a:buFontTx/>
              <a:buNone/>
            </a:pPr>
            <a:r>
              <a:rPr lang="en-US" altLang="en-US">
                <a:solidFill>
                  <a:schemeClr val="folHlink"/>
                </a:solidFill>
                <a:latin typeface="Tahoma" panose="020B0604030504040204" pitchFamily="34" charset="0"/>
              </a:rPr>
              <a:t>Head</a:t>
            </a:r>
          </a:p>
        </p:txBody>
      </p:sp>
      <p:grpSp>
        <p:nvGrpSpPr>
          <p:cNvPr id="9253" name="Group 37"/>
          <p:cNvGrpSpPr>
            <a:grpSpLocks/>
          </p:cNvGrpSpPr>
          <p:nvPr/>
        </p:nvGrpSpPr>
        <p:grpSpPr bwMode="auto">
          <a:xfrm>
            <a:off x="6010275" y="1835150"/>
            <a:ext cx="609600" cy="609600"/>
            <a:chOff x="1728" y="2880"/>
            <a:chExt cx="384" cy="384"/>
          </a:xfrm>
        </p:grpSpPr>
        <p:sp>
          <p:nvSpPr>
            <p:cNvPr id="9254" name="Rectangle 38"/>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9255" name="Text Box 39"/>
            <p:cNvSpPr txBox="1">
              <a:spLocks noChangeArrowheads="1"/>
            </p:cNvSpPr>
            <p:nvPr/>
          </p:nvSpPr>
          <p:spPr bwMode="auto">
            <a:xfrm>
              <a:off x="1824" y="2966"/>
              <a:ext cx="20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spcBef>
                  <a:spcPct val="0"/>
                </a:spcBef>
                <a:buClrTx/>
                <a:buSzTx/>
                <a:buFontTx/>
                <a:buNone/>
              </a:pPr>
              <a:r>
                <a:rPr lang="en-US" altLang="en-US">
                  <a:solidFill>
                    <a:schemeClr val="bg1"/>
                  </a:solidFill>
                  <a:latin typeface="Tahoma" panose="020B0604030504040204" pitchFamily="34" charset="0"/>
                </a:rPr>
                <a:t>B</a:t>
              </a:r>
            </a:p>
          </p:txBody>
        </p:sp>
      </p:grpSp>
      <p:grpSp>
        <p:nvGrpSpPr>
          <p:cNvPr id="9256" name="Group 40"/>
          <p:cNvGrpSpPr>
            <a:grpSpLocks/>
          </p:cNvGrpSpPr>
          <p:nvPr/>
        </p:nvGrpSpPr>
        <p:grpSpPr bwMode="auto">
          <a:xfrm>
            <a:off x="7839075" y="1835150"/>
            <a:ext cx="609600" cy="609600"/>
            <a:chOff x="1728" y="2880"/>
            <a:chExt cx="384" cy="384"/>
          </a:xfrm>
        </p:grpSpPr>
        <p:sp>
          <p:nvSpPr>
            <p:cNvPr id="9257" name="Rectangle 41"/>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9258" name="Text Box 42"/>
            <p:cNvSpPr txBox="1">
              <a:spLocks noChangeArrowheads="1"/>
            </p:cNvSpPr>
            <p:nvPr/>
          </p:nvSpPr>
          <p:spPr bwMode="auto">
            <a:xfrm>
              <a:off x="1823" y="2966"/>
              <a:ext cx="20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spcBef>
                  <a:spcPct val="0"/>
                </a:spcBef>
                <a:buClrTx/>
                <a:buSzTx/>
                <a:buFontTx/>
                <a:buNone/>
              </a:pPr>
              <a:r>
                <a:rPr lang="en-US" altLang="en-US">
                  <a:solidFill>
                    <a:schemeClr val="bg1"/>
                  </a:solidFill>
                  <a:latin typeface="Tahoma" panose="020B0604030504040204" pitchFamily="34" charset="0"/>
                </a:rPr>
                <a:t>C</a:t>
              </a:r>
            </a:p>
          </p:txBody>
        </p:sp>
      </p:grpSp>
      <p:sp>
        <p:nvSpPr>
          <p:cNvPr id="9259" name="Rectangle 43"/>
          <p:cNvSpPr>
            <a:spLocks noChangeArrowheads="1"/>
          </p:cNvSpPr>
          <p:nvPr/>
        </p:nvSpPr>
        <p:spPr bwMode="auto">
          <a:xfrm>
            <a:off x="9169400" y="5422900"/>
            <a:ext cx="914400" cy="6096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grpSp>
        <p:nvGrpSpPr>
          <p:cNvPr id="9260" name="Group 44"/>
          <p:cNvGrpSpPr>
            <a:grpSpLocks/>
          </p:cNvGrpSpPr>
          <p:nvPr/>
        </p:nvGrpSpPr>
        <p:grpSpPr bwMode="auto">
          <a:xfrm>
            <a:off x="8102600" y="5422900"/>
            <a:ext cx="1066800" cy="609600"/>
            <a:chOff x="1728" y="2880"/>
            <a:chExt cx="384" cy="384"/>
          </a:xfrm>
        </p:grpSpPr>
        <p:sp>
          <p:nvSpPr>
            <p:cNvPr id="9261" name="Rectangle 45"/>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9262" name="Text Box 46"/>
            <p:cNvSpPr txBox="1">
              <a:spLocks noChangeArrowheads="1"/>
            </p:cNvSpPr>
            <p:nvPr/>
          </p:nvSpPr>
          <p:spPr bwMode="auto">
            <a:xfrm>
              <a:off x="1866" y="2966"/>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spcBef>
                  <a:spcPct val="0"/>
                </a:spcBef>
                <a:buClrTx/>
                <a:buSzTx/>
                <a:buFontTx/>
                <a:buNone/>
              </a:pPr>
              <a:r>
                <a:rPr lang="en-US" altLang="en-US">
                  <a:solidFill>
                    <a:schemeClr val="bg1"/>
                  </a:solidFill>
                  <a:latin typeface="Tahoma" panose="020B0604030504040204" pitchFamily="34" charset="0"/>
                </a:rPr>
                <a:t>A</a:t>
              </a:r>
            </a:p>
          </p:txBody>
        </p:sp>
      </p:grpSp>
      <p:sp>
        <p:nvSpPr>
          <p:cNvPr id="9267" name="Text Box 51"/>
          <p:cNvSpPr txBox="1">
            <a:spLocks noChangeArrowheads="1"/>
          </p:cNvSpPr>
          <p:nvPr/>
        </p:nvSpPr>
        <p:spPr bwMode="auto">
          <a:xfrm>
            <a:off x="8305800" y="6110288"/>
            <a:ext cx="685800" cy="36671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3175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Monotype Sorts" pitchFamily="2" charset="2"/>
              <a:buNone/>
            </a:pPr>
            <a:r>
              <a:rPr lang="en-US" altLang="en-US"/>
              <a:t>data</a:t>
            </a:r>
          </a:p>
        </p:txBody>
      </p:sp>
      <p:sp>
        <p:nvSpPr>
          <p:cNvPr id="9269" name="Text Box 53"/>
          <p:cNvSpPr txBox="1">
            <a:spLocks noChangeArrowheads="1"/>
          </p:cNvSpPr>
          <p:nvPr/>
        </p:nvSpPr>
        <p:spPr bwMode="auto">
          <a:xfrm>
            <a:off x="9144000" y="6110288"/>
            <a:ext cx="990600" cy="36671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3175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Monotype Sorts" pitchFamily="2" charset="2"/>
              <a:buNone/>
            </a:pPr>
            <a:r>
              <a:rPr lang="en-US" altLang="en-US"/>
              <a:t>pointer</a:t>
            </a:r>
          </a:p>
        </p:txBody>
      </p:sp>
      <p:sp>
        <p:nvSpPr>
          <p:cNvPr id="9270" name="Rectangle 54"/>
          <p:cNvSpPr>
            <a:spLocks noChangeArrowheads="1"/>
          </p:cNvSpPr>
          <p:nvPr/>
        </p:nvSpPr>
        <p:spPr bwMode="auto">
          <a:xfrm>
            <a:off x="7086600" y="5029200"/>
            <a:ext cx="3352800" cy="1600200"/>
          </a:xfrm>
          <a:prstGeom prst="rect">
            <a:avLst/>
          </a:prstGeom>
          <a:noFill/>
          <a:ln w="31750">
            <a:solidFill>
              <a:schemeClr val="folHlink"/>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9271" name="Text Box 55"/>
          <p:cNvSpPr txBox="1">
            <a:spLocks noChangeArrowheads="1"/>
          </p:cNvSpPr>
          <p:nvPr/>
        </p:nvSpPr>
        <p:spPr bwMode="auto">
          <a:xfrm>
            <a:off x="7162800" y="5119688"/>
            <a:ext cx="838200" cy="36671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3175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Monotype Sorts" pitchFamily="2" charset="2"/>
              <a:buNone/>
            </a:pPr>
            <a:r>
              <a:rPr lang="en-US" altLang="en-US"/>
              <a:t>node</a:t>
            </a:r>
          </a:p>
        </p:txBody>
      </p:sp>
      <p:sp>
        <p:nvSpPr>
          <p:cNvPr id="9272" name="Line 56"/>
          <p:cNvSpPr>
            <a:spLocks noChangeShapeType="1"/>
          </p:cNvSpPr>
          <p:nvPr/>
        </p:nvSpPr>
        <p:spPr bwMode="auto">
          <a:xfrm flipV="1">
            <a:off x="9677400" y="5715000"/>
            <a:ext cx="914400" cy="0"/>
          </a:xfrm>
          <a:prstGeom prst="line">
            <a:avLst/>
          </a:prstGeom>
          <a:noFill/>
          <a:ln w="28575">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Tree>
    <p:extLst>
      <p:ext uri="{BB962C8B-B14F-4D97-AF65-F5344CB8AC3E}">
        <p14:creationId xmlns:p14="http://schemas.microsoft.com/office/powerpoint/2010/main" val="34253661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Linked Data Structures</a:t>
            </a:r>
          </a:p>
        </p:txBody>
      </p:sp>
      <p:sp>
        <p:nvSpPr>
          <p:cNvPr id="14339" name="Rectangle 1027"/>
          <p:cNvSpPr>
            <a:spLocks noGrp="1" noChangeArrowheads="1"/>
          </p:cNvSpPr>
          <p:nvPr>
            <p:ph type="body" idx="1"/>
          </p:nvPr>
        </p:nvSpPr>
        <p:spPr/>
        <p:txBody>
          <a:bodyPr/>
          <a:lstStyle/>
          <a:p>
            <a:r>
              <a:rPr lang="en-US" altLang="en-US" dirty="0">
                <a:latin typeface="Times New Roman" panose="02020603050405020304" pitchFamily="18" charset="0"/>
                <a:cs typeface="Times New Roman" panose="02020603050405020304" pitchFamily="18" charset="0"/>
              </a:rPr>
              <a:t>A</a:t>
            </a:r>
            <a:r>
              <a:rPr lang="en-US" altLang="en-US" b="1" i="1" dirty="0">
                <a:latin typeface="Times New Roman" panose="02020603050405020304" pitchFamily="18" charset="0"/>
                <a:cs typeface="Times New Roman" panose="02020603050405020304" pitchFamily="18" charset="0"/>
              </a:rPr>
              <a:t> </a:t>
            </a:r>
            <a:r>
              <a:rPr lang="en-US" altLang="en-US" b="1" i="1" dirty="0">
                <a:solidFill>
                  <a:schemeClr val="hlink"/>
                </a:solidFill>
                <a:latin typeface="Times New Roman" panose="02020603050405020304" pitchFamily="18" charset="0"/>
                <a:cs typeface="Times New Roman" panose="02020603050405020304" pitchFamily="18" charset="0"/>
              </a:rPr>
              <a:t>linked</a:t>
            </a:r>
            <a:r>
              <a:rPr lang="en-US" altLang="en-US" b="1" i="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data structure consists of items that are linked to other items</a:t>
            </a:r>
          </a:p>
          <a:p>
            <a:pPr lvl="1"/>
            <a:r>
              <a:rPr lang="en-US" altLang="en-US" dirty="0" smtClean="0">
                <a:latin typeface="Times New Roman" panose="02020603050405020304" pitchFamily="18" charset="0"/>
                <a:cs typeface="Times New Roman" panose="02020603050405020304" pitchFamily="18" charset="0"/>
              </a:rPr>
              <a:t>How? each item </a:t>
            </a:r>
            <a:r>
              <a:rPr lang="en-US" altLang="en-US" b="1" i="1" dirty="0" smtClean="0">
                <a:solidFill>
                  <a:schemeClr val="accent2"/>
                </a:solidFill>
                <a:latin typeface="Times New Roman" panose="02020603050405020304" pitchFamily="18" charset="0"/>
                <a:cs typeface="Times New Roman" panose="02020603050405020304" pitchFamily="18" charset="0"/>
              </a:rPr>
              <a:t>points to</a:t>
            </a:r>
            <a:r>
              <a:rPr lang="en-US" altLang="en-US" dirty="0" smtClean="0">
                <a:latin typeface="Times New Roman" panose="02020603050405020304" pitchFamily="18" charset="0"/>
                <a:cs typeface="Times New Roman" panose="02020603050405020304" pitchFamily="18" charset="0"/>
              </a:rPr>
              <a:t> another item</a:t>
            </a:r>
            <a:r>
              <a:rPr lang="en-US" altLang="en-US" dirty="0">
                <a:latin typeface="Times New Roman" panose="02020603050405020304" pitchFamily="18" charset="0"/>
                <a:cs typeface="Times New Roman" panose="02020603050405020304" pitchFamily="18" charset="0"/>
              </a:rPr>
              <a:t/>
            </a:r>
            <a:br>
              <a:rPr lang="en-US" altLang="en-US" dirty="0">
                <a:latin typeface="Times New Roman" panose="02020603050405020304" pitchFamily="18" charset="0"/>
                <a:cs typeface="Times New Roman" panose="02020603050405020304" pitchFamily="18" charset="0"/>
              </a:rPr>
            </a:br>
            <a:endParaRPr lang="en-US" altLang="en-US" dirty="0">
              <a:latin typeface="Times New Roman" panose="02020603050405020304" pitchFamily="18" charset="0"/>
              <a:cs typeface="Times New Roman" panose="02020603050405020304" pitchFamily="18" charset="0"/>
            </a:endParaRPr>
          </a:p>
          <a:p>
            <a:r>
              <a:rPr lang="en-US" altLang="en-US" b="1" i="1" dirty="0">
                <a:solidFill>
                  <a:schemeClr val="hlink"/>
                </a:solidFill>
                <a:latin typeface="Times New Roman" panose="02020603050405020304" pitchFamily="18" charset="0"/>
                <a:cs typeface="Times New Roman" panose="02020603050405020304" pitchFamily="18" charset="0"/>
              </a:rPr>
              <a:t>Singly linked list</a:t>
            </a:r>
            <a:r>
              <a:rPr lang="en-US" altLang="en-US" b="1" i="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each item points to the next item</a:t>
            </a:r>
          </a:p>
          <a:p>
            <a:r>
              <a:rPr lang="en-US" altLang="en-US" b="1" i="1" dirty="0">
                <a:solidFill>
                  <a:schemeClr val="hlink"/>
                </a:solidFill>
                <a:latin typeface="Times New Roman" panose="02020603050405020304" pitchFamily="18" charset="0"/>
                <a:cs typeface="Times New Roman" panose="02020603050405020304" pitchFamily="18" charset="0"/>
              </a:rPr>
              <a:t>Doubly linked list</a:t>
            </a:r>
            <a:r>
              <a:rPr lang="en-US" altLang="en-US" b="1" i="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each item points to the next item </a:t>
            </a:r>
            <a:r>
              <a:rPr lang="en-US" altLang="en-US" i="1" dirty="0">
                <a:latin typeface="Times New Roman" panose="02020603050405020304" pitchFamily="18" charset="0"/>
                <a:cs typeface="Times New Roman" panose="02020603050405020304" pitchFamily="18" charset="0"/>
              </a:rPr>
              <a:t>and</a:t>
            </a:r>
            <a:r>
              <a:rPr lang="en-US" altLang="en-US" dirty="0">
                <a:latin typeface="Times New Roman" panose="02020603050405020304" pitchFamily="18" charset="0"/>
                <a:cs typeface="Times New Roman" panose="02020603050405020304" pitchFamily="18" charset="0"/>
              </a:rPr>
              <a:t> to the previous item</a:t>
            </a:r>
          </a:p>
        </p:txBody>
      </p:sp>
    </p:spTree>
    <p:extLst>
      <p:ext uri="{BB962C8B-B14F-4D97-AF65-F5344CB8AC3E}">
        <p14:creationId xmlns:p14="http://schemas.microsoft.com/office/powerpoint/2010/main" val="2218315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09800" y="457200"/>
            <a:ext cx="7772400" cy="1143000"/>
          </a:xfrm>
        </p:spPr>
        <p:txBody>
          <a:bodyPr>
            <a:normAutofit fontScale="90000"/>
          </a:bodyPr>
          <a:lstStyle/>
          <a:p>
            <a:r>
              <a:rPr lang="en-US" altLang="en-US" b="1" dirty="0">
                <a:latin typeface="Times New Roman" panose="02020603050405020304" pitchFamily="18" charset="0"/>
                <a:cs typeface="Times New Roman" panose="02020603050405020304" pitchFamily="18" charset="0"/>
              </a:rPr>
              <a:t>Conceptual Diagram of a Singly-Linked List</a:t>
            </a:r>
          </a:p>
        </p:txBody>
      </p:sp>
      <p:sp>
        <p:nvSpPr>
          <p:cNvPr id="8195" name="Rectangle 3"/>
          <p:cNvSpPr>
            <a:spLocks noChangeArrowheads="1"/>
          </p:cNvSpPr>
          <p:nvPr/>
        </p:nvSpPr>
        <p:spPr bwMode="auto">
          <a:xfrm>
            <a:off x="3048000" y="4082534"/>
            <a:ext cx="914400" cy="369332"/>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IN"/>
          </a:p>
        </p:txBody>
      </p:sp>
      <p:sp>
        <p:nvSpPr>
          <p:cNvPr id="8196" name="Rectangle 4"/>
          <p:cNvSpPr>
            <a:spLocks noChangeArrowheads="1"/>
          </p:cNvSpPr>
          <p:nvPr/>
        </p:nvSpPr>
        <p:spPr bwMode="auto">
          <a:xfrm>
            <a:off x="8839200" y="4082534"/>
            <a:ext cx="914400" cy="369332"/>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IN"/>
          </a:p>
        </p:txBody>
      </p:sp>
      <p:sp>
        <p:nvSpPr>
          <p:cNvPr id="8198" name="Rectangle 6"/>
          <p:cNvSpPr>
            <a:spLocks noChangeArrowheads="1"/>
          </p:cNvSpPr>
          <p:nvPr/>
        </p:nvSpPr>
        <p:spPr bwMode="auto">
          <a:xfrm>
            <a:off x="7391400" y="4082534"/>
            <a:ext cx="914400" cy="36933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IN"/>
          </a:p>
        </p:txBody>
      </p:sp>
      <p:sp>
        <p:nvSpPr>
          <p:cNvPr id="8199" name="Rectangle 7"/>
          <p:cNvSpPr>
            <a:spLocks noChangeArrowheads="1"/>
          </p:cNvSpPr>
          <p:nvPr/>
        </p:nvSpPr>
        <p:spPr bwMode="auto">
          <a:xfrm>
            <a:off x="5943600" y="4082534"/>
            <a:ext cx="914400" cy="36933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IN"/>
          </a:p>
        </p:txBody>
      </p:sp>
      <p:sp>
        <p:nvSpPr>
          <p:cNvPr id="8200" name="Rectangle 8"/>
          <p:cNvSpPr>
            <a:spLocks noChangeArrowheads="1"/>
          </p:cNvSpPr>
          <p:nvPr/>
        </p:nvSpPr>
        <p:spPr bwMode="auto">
          <a:xfrm>
            <a:off x="4495800" y="4082534"/>
            <a:ext cx="914400" cy="36933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IN"/>
          </a:p>
        </p:txBody>
      </p:sp>
      <p:sp>
        <p:nvSpPr>
          <p:cNvPr id="8201" name="Line 9"/>
          <p:cNvSpPr>
            <a:spLocks noChangeShapeType="1"/>
          </p:cNvSpPr>
          <p:nvPr/>
        </p:nvSpPr>
        <p:spPr bwMode="auto">
          <a:xfrm>
            <a:off x="3962400" y="4267200"/>
            <a:ext cx="533400" cy="158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8202" name="Line 10"/>
          <p:cNvSpPr>
            <a:spLocks noChangeShapeType="1"/>
          </p:cNvSpPr>
          <p:nvPr/>
        </p:nvSpPr>
        <p:spPr bwMode="auto">
          <a:xfrm>
            <a:off x="5410200" y="4267200"/>
            <a:ext cx="533400" cy="158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8203" name="Line 11"/>
          <p:cNvSpPr>
            <a:spLocks noChangeShapeType="1"/>
          </p:cNvSpPr>
          <p:nvPr/>
        </p:nvSpPr>
        <p:spPr bwMode="auto">
          <a:xfrm>
            <a:off x="6858000" y="4267200"/>
            <a:ext cx="533400" cy="158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8204" name="Line 12"/>
          <p:cNvSpPr>
            <a:spLocks noChangeShapeType="1"/>
          </p:cNvSpPr>
          <p:nvPr/>
        </p:nvSpPr>
        <p:spPr bwMode="auto">
          <a:xfrm>
            <a:off x="8305800" y="4267200"/>
            <a:ext cx="533400" cy="158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8205" name="Text Box 13"/>
          <p:cNvSpPr txBox="1">
            <a:spLocks noChangeArrowheads="1"/>
          </p:cNvSpPr>
          <p:nvPr/>
        </p:nvSpPr>
        <p:spPr bwMode="auto">
          <a:xfrm>
            <a:off x="2209800" y="19812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8206" name="Freeform 14"/>
          <p:cNvSpPr>
            <a:spLocks/>
          </p:cNvSpPr>
          <p:nvPr/>
        </p:nvSpPr>
        <p:spPr bwMode="auto">
          <a:xfrm>
            <a:off x="2514600" y="2667000"/>
            <a:ext cx="533400" cy="369332"/>
          </a:xfrm>
          <a:custGeom>
            <a:avLst/>
            <a:gdLst>
              <a:gd name="T0" fmla="*/ 56 w 392"/>
              <a:gd name="T1" fmla="*/ 0 h 528"/>
              <a:gd name="T2" fmla="*/ 56 w 392"/>
              <a:gd name="T3" fmla="*/ 336 h 528"/>
              <a:gd name="T4" fmla="*/ 392 w 392"/>
              <a:gd name="T5" fmla="*/ 528 h 528"/>
            </a:gdLst>
            <a:ahLst/>
            <a:cxnLst>
              <a:cxn ang="0">
                <a:pos x="T0" y="T1"/>
              </a:cxn>
              <a:cxn ang="0">
                <a:pos x="T2" y="T3"/>
              </a:cxn>
              <a:cxn ang="0">
                <a:pos x="T4" y="T5"/>
              </a:cxn>
            </a:cxnLst>
            <a:rect l="0" t="0" r="r" b="b"/>
            <a:pathLst>
              <a:path w="392" h="528">
                <a:moveTo>
                  <a:pt x="56" y="0"/>
                </a:moveTo>
                <a:cubicBezTo>
                  <a:pt x="28" y="124"/>
                  <a:pt x="0" y="248"/>
                  <a:pt x="56" y="336"/>
                </a:cubicBezTo>
                <a:cubicBezTo>
                  <a:pt x="112" y="424"/>
                  <a:pt x="252" y="476"/>
                  <a:pt x="392" y="528"/>
                </a:cubicBezTo>
              </a:path>
            </a:pathLst>
          </a:custGeom>
          <a:noFill/>
          <a:ln w="38100" cap="flat" cmpd="sng">
            <a:solidFill>
              <a:schemeClr val="accent2"/>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8207" name="Rectangle 15"/>
          <p:cNvSpPr>
            <a:spLocks noChangeArrowheads="1"/>
          </p:cNvSpPr>
          <p:nvPr/>
        </p:nvSpPr>
        <p:spPr bwMode="auto">
          <a:xfrm>
            <a:off x="2279650" y="2452172"/>
            <a:ext cx="533400"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IN"/>
          </a:p>
        </p:txBody>
      </p:sp>
    </p:spTree>
    <p:extLst>
      <p:ext uri="{BB962C8B-B14F-4D97-AF65-F5344CB8AC3E}">
        <p14:creationId xmlns:p14="http://schemas.microsoft.com/office/powerpoint/2010/main" val="34639958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Advantages of Linked Lists</a:t>
            </a:r>
          </a:p>
        </p:txBody>
      </p:sp>
      <p:sp>
        <p:nvSpPr>
          <p:cNvPr id="16387" name="Rectangle 3"/>
          <p:cNvSpPr>
            <a:spLocks noGrp="1" noChangeArrowheads="1"/>
          </p:cNvSpPr>
          <p:nvPr>
            <p:ph type="body" idx="1"/>
          </p:nvPr>
        </p:nvSpPr>
        <p:spPr>
          <a:xfrm>
            <a:off x="838200" y="1371600"/>
            <a:ext cx="10934700" cy="4953000"/>
          </a:xfrm>
        </p:spPr>
        <p:txBody>
          <a:bodyPr>
            <a:normAutofit/>
          </a:bodyPr>
          <a:lstStyle/>
          <a:p>
            <a:pPr>
              <a:lnSpc>
                <a:spcPct val="90000"/>
              </a:lnSpc>
            </a:pPr>
            <a:r>
              <a:rPr lang="en-US" altLang="en-US" dirty="0">
                <a:latin typeface="Times New Roman" panose="02020603050405020304" pitchFamily="18" charset="0"/>
                <a:cs typeface="Times New Roman" panose="02020603050405020304" pitchFamily="18" charset="0"/>
              </a:rPr>
              <a:t>The items do </a:t>
            </a:r>
            <a:r>
              <a:rPr lang="en-US" altLang="en-US" b="1" i="1" dirty="0">
                <a:solidFill>
                  <a:schemeClr val="accent2"/>
                </a:solidFill>
                <a:latin typeface="Times New Roman" panose="02020603050405020304" pitchFamily="18" charset="0"/>
                <a:cs typeface="Times New Roman" panose="02020603050405020304" pitchFamily="18" charset="0"/>
              </a:rPr>
              <a:t>not</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have to be stored in consecutive memory locations: the successor can be anywhere physically</a:t>
            </a:r>
          </a:p>
          <a:p>
            <a:pPr lvl="1">
              <a:lnSpc>
                <a:spcPct val="90000"/>
              </a:lnSpc>
            </a:pPr>
            <a:r>
              <a:rPr lang="en-US" altLang="en-US" sz="2800" dirty="0">
                <a:latin typeface="Times New Roman" panose="02020603050405020304" pitchFamily="18" charset="0"/>
                <a:cs typeface="Times New Roman" panose="02020603050405020304" pitchFamily="18" charset="0"/>
              </a:rPr>
              <a:t>So, can insert and delete items without shifting data</a:t>
            </a:r>
          </a:p>
          <a:p>
            <a:pPr lvl="1">
              <a:lnSpc>
                <a:spcPct val="90000"/>
              </a:lnSpc>
            </a:pPr>
            <a:r>
              <a:rPr lang="en-US" altLang="en-US" sz="2800" dirty="0">
                <a:latin typeface="Times New Roman" panose="02020603050405020304" pitchFamily="18" charset="0"/>
                <a:cs typeface="Times New Roman" panose="02020603050405020304" pitchFamily="18" charset="0"/>
              </a:rPr>
              <a:t>Can increase the size of the data structure easily</a:t>
            </a:r>
          </a:p>
          <a:p>
            <a:pPr>
              <a:lnSpc>
                <a:spcPct val="90000"/>
              </a:lnSpc>
            </a:pPr>
            <a:r>
              <a:rPr lang="en-US" altLang="en-US" dirty="0">
                <a:latin typeface="Times New Roman" panose="02020603050405020304" pitchFamily="18" charset="0"/>
                <a:cs typeface="Times New Roman" panose="02020603050405020304" pitchFamily="18" charset="0"/>
              </a:rPr>
              <a:t>Linked lists can grow </a:t>
            </a:r>
            <a:r>
              <a:rPr lang="en-US" altLang="en-US" b="1" i="1" dirty="0">
                <a:solidFill>
                  <a:schemeClr val="hlink"/>
                </a:solidFill>
                <a:latin typeface="Times New Roman" panose="02020603050405020304" pitchFamily="18" charset="0"/>
                <a:cs typeface="Times New Roman" panose="02020603050405020304" pitchFamily="18" charset="0"/>
              </a:rPr>
              <a:t>dynamically</a:t>
            </a:r>
            <a:r>
              <a:rPr lang="en-US" altLang="en-US" dirty="0">
                <a:latin typeface="Times New Roman" panose="02020603050405020304" pitchFamily="18" charset="0"/>
                <a:cs typeface="Times New Roman" panose="02020603050405020304" pitchFamily="18" charset="0"/>
              </a:rPr>
              <a:t> (i.e. at run time) – the amount of memory space allocated can grow and shrink as needed</a:t>
            </a:r>
          </a:p>
        </p:txBody>
      </p:sp>
    </p:spTree>
    <p:extLst>
      <p:ext uri="{BB962C8B-B14F-4D97-AF65-F5344CB8AC3E}">
        <p14:creationId xmlns:p14="http://schemas.microsoft.com/office/powerpoint/2010/main" val="2632360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Linked Lists - Advantages</a:t>
            </a:r>
          </a:p>
        </p:txBody>
      </p:sp>
      <p:sp>
        <p:nvSpPr>
          <p:cNvPr id="34819" name="Rectangle 3"/>
          <p:cNvSpPr>
            <a:spLocks noGrp="1" noChangeArrowheads="1"/>
          </p:cNvSpPr>
          <p:nvPr>
            <p:ph type="body" idx="1"/>
          </p:nvPr>
        </p:nvSpPr>
        <p:spPr/>
        <p:txBody>
          <a:bodyPr/>
          <a:lstStyle/>
          <a:p>
            <a:r>
              <a:rPr lang="en-US" altLang="en-US" sz="3600" dirty="0">
                <a:latin typeface="Times New Roman" panose="02020603050405020304" pitchFamily="18" charset="0"/>
                <a:cs typeface="Times New Roman" panose="02020603050405020304" pitchFamily="18" charset="0"/>
              </a:rPr>
              <a:t>Access any item as long as external link to first item maintained</a:t>
            </a:r>
          </a:p>
          <a:p>
            <a:r>
              <a:rPr lang="en-US" altLang="en-US" sz="3600" dirty="0">
                <a:latin typeface="Times New Roman" panose="02020603050405020304" pitchFamily="18" charset="0"/>
                <a:cs typeface="Times New Roman" panose="02020603050405020304" pitchFamily="18" charset="0"/>
              </a:rPr>
              <a:t>Insert new item without shifting</a:t>
            </a:r>
          </a:p>
          <a:p>
            <a:r>
              <a:rPr lang="en-US" altLang="en-US" sz="3600" dirty="0">
                <a:latin typeface="Times New Roman" panose="02020603050405020304" pitchFamily="18" charset="0"/>
                <a:cs typeface="Times New Roman" panose="02020603050405020304" pitchFamily="18" charset="0"/>
              </a:rPr>
              <a:t>Delete existing item without shifting</a:t>
            </a:r>
          </a:p>
          <a:p>
            <a:r>
              <a:rPr lang="en-US" altLang="en-US" sz="3600" dirty="0">
                <a:latin typeface="Times New Roman" panose="02020603050405020304" pitchFamily="18" charset="0"/>
                <a:cs typeface="Times New Roman" panose="02020603050405020304" pitchFamily="18" charset="0"/>
              </a:rPr>
              <a:t>Can expand/contract as necessary</a:t>
            </a:r>
          </a:p>
          <a:p>
            <a:endParaRPr lang="en-US"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34751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Linked Lists - Disadvantages</a:t>
            </a:r>
          </a:p>
        </p:txBody>
      </p:sp>
      <p:sp>
        <p:nvSpPr>
          <p:cNvPr id="35843" name="Rectangle 3"/>
          <p:cNvSpPr>
            <a:spLocks noGrp="1" noChangeArrowheads="1"/>
          </p:cNvSpPr>
          <p:nvPr>
            <p:ph type="body" idx="1"/>
          </p:nvPr>
        </p:nvSpPr>
        <p:spPr>
          <a:xfrm>
            <a:off x="838200" y="1600200"/>
            <a:ext cx="9372600" cy="4872038"/>
          </a:xfrm>
        </p:spPr>
        <p:txBody>
          <a:bodyPr>
            <a:normAutofit/>
          </a:bodyPr>
          <a:lstStyle/>
          <a:p>
            <a:pPr>
              <a:lnSpc>
                <a:spcPct val="80000"/>
              </a:lnSpc>
            </a:pPr>
            <a:r>
              <a:rPr lang="en-US" altLang="en-US" dirty="0">
                <a:latin typeface="Times New Roman" panose="02020603050405020304" pitchFamily="18" charset="0"/>
                <a:cs typeface="Times New Roman" panose="02020603050405020304" pitchFamily="18" charset="0"/>
              </a:rPr>
              <a:t>Overhead of links: </a:t>
            </a:r>
          </a:p>
          <a:p>
            <a:pPr lvl="1">
              <a:lnSpc>
                <a:spcPct val="80000"/>
              </a:lnSpc>
            </a:pPr>
            <a:r>
              <a:rPr lang="en-US" altLang="en-US" sz="2800" dirty="0">
                <a:latin typeface="Times New Roman" panose="02020603050405020304" pitchFamily="18" charset="0"/>
                <a:cs typeface="Times New Roman" panose="02020603050405020304" pitchFamily="18" charset="0"/>
              </a:rPr>
              <a:t>used only internally, pure overhead</a:t>
            </a:r>
          </a:p>
          <a:p>
            <a:pPr>
              <a:lnSpc>
                <a:spcPct val="80000"/>
              </a:lnSpc>
            </a:pPr>
            <a:r>
              <a:rPr lang="en-US" altLang="en-US" dirty="0">
                <a:latin typeface="Times New Roman" panose="02020603050405020304" pitchFamily="18" charset="0"/>
                <a:cs typeface="Times New Roman" panose="02020603050405020304" pitchFamily="18" charset="0"/>
              </a:rPr>
              <a:t>If dynamic, must provide </a:t>
            </a:r>
          </a:p>
          <a:p>
            <a:pPr lvl="1">
              <a:lnSpc>
                <a:spcPct val="80000"/>
              </a:lnSpc>
            </a:pPr>
            <a:r>
              <a:rPr lang="en-US" altLang="en-US" sz="2800" dirty="0">
                <a:latin typeface="Times New Roman" panose="02020603050405020304" pitchFamily="18" charset="0"/>
                <a:cs typeface="Times New Roman" panose="02020603050405020304" pitchFamily="18" charset="0"/>
              </a:rPr>
              <a:t>destructor</a:t>
            </a:r>
          </a:p>
          <a:p>
            <a:pPr lvl="1">
              <a:lnSpc>
                <a:spcPct val="80000"/>
              </a:lnSpc>
            </a:pPr>
            <a:r>
              <a:rPr lang="en-US" altLang="en-US" sz="2800" dirty="0">
                <a:latin typeface="Times New Roman" panose="02020603050405020304" pitchFamily="18" charset="0"/>
                <a:cs typeface="Times New Roman" panose="02020603050405020304" pitchFamily="18" charset="0"/>
              </a:rPr>
              <a:t>copy constructor</a:t>
            </a:r>
          </a:p>
          <a:p>
            <a:pPr>
              <a:lnSpc>
                <a:spcPct val="80000"/>
              </a:lnSpc>
            </a:pPr>
            <a:r>
              <a:rPr lang="en-US" altLang="en-US" dirty="0">
                <a:latin typeface="Times New Roman" panose="02020603050405020304" pitchFamily="18" charset="0"/>
                <a:cs typeface="Times New Roman" panose="02020603050405020304" pitchFamily="18" charset="0"/>
              </a:rPr>
              <a:t>No longer have direct access to each element of the list</a:t>
            </a:r>
          </a:p>
          <a:p>
            <a:pPr lvl="1">
              <a:lnSpc>
                <a:spcPct val="80000"/>
              </a:lnSpc>
            </a:pPr>
            <a:r>
              <a:rPr lang="en-US" altLang="en-US" sz="2800" dirty="0">
                <a:latin typeface="Times New Roman" panose="02020603050405020304" pitchFamily="18" charset="0"/>
                <a:cs typeface="Times New Roman" panose="02020603050405020304" pitchFamily="18" charset="0"/>
              </a:rPr>
              <a:t>Many sorting algorithms need direct access</a:t>
            </a:r>
          </a:p>
          <a:p>
            <a:pPr lvl="1">
              <a:lnSpc>
                <a:spcPct val="80000"/>
              </a:lnSpc>
            </a:pPr>
            <a:r>
              <a:rPr lang="en-US" altLang="en-US" sz="2800" dirty="0">
                <a:latin typeface="Times New Roman" panose="02020603050405020304" pitchFamily="18" charset="0"/>
                <a:cs typeface="Times New Roman" panose="02020603050405020304" pitchFamily="18" charset="0"/>
              </a:rPr>
              <a:t>Binary search needs direct access</a:t>
            </a:r>
          </a:p>
          <a:p>
            <a:pPr>
              <a:lnSpc>
                <a:spcPct val="80000"/>
              </a:lnSpc>
            </a:pPr>
            <a:r>
              <a:rPr lang="en-US" altLang="en-US" dirty="0">
                <a:latin typeface="Times New Roman" panose="02020603050405020304" pitchFamily="18" charset="0"/>
                <a:cs typeface="Times New Roman" panose="02020603050405020304" pitchFamily="18" charset="0"/>
              </a:rPr>
              <a:t>Access of n</a:t>
            </a:r>
            <a:r>
              <a:rPr lang="en-US" altLang="en-US" baseline="30000" dirty="0">
                <a:latin typeface="Times New Roman" panose="02020603050405020304" pitchFamily="18" charset="0"/>
                <a:cs typeface="Times New Roman" panose="02020603050405020304" pitchFamily="18" charset="0"/>
              </a:rPr>
              <a:t>th</a:t>
            </a:r>
            <a:r>
              <a:rPr lang="en-US" altLang="en-US" dirty="0">
                <a:latin typeface="Times New Roman" panose="02020603050405020304" pitchFamily="18" charset="0"/>
                <a:cs typeface="Times New Roman" panose="02020603050405020304" pitchFamily="18" charset="0"/>
              </a:rPr>
              <a:t> item now less efficient </a:t>
            </a:r>
          </a:p>
          <a:p>
            <a:pPr lvl="1">
              <a:lnSpc>
                <a:spcPct val="80000"/>
              </a:lnSpc>
            </a:pPr>
            <a:r>
              <a:rPr lang="en-US" altLang="en-US" sz="2800" dirty="0">
                <a:latin typeface="Times New Roman" panose="02020603050405020304" pitchFamily="18" charset="0"/>
                <a:cs typeface="Times New Roman" panose="02020603050405020304" pitchFamily="18" charset="0"/>
              </a:rPr>
              <a:t>must go through first element, and then second, and then third, etc.</a:t>
            </a:r>
          </a:p>
        </p:txBody>
      </p:sp>
    </p:spTree>
    <p:extLst>
      <p:ext uri="{BB962C8B-B14F-4D97-AF65-F5344CB8AC3E}">
        <p14:creationId xmlns:p14="http://schemas.microsoft.com/office/powerpoint/2010/main" val="994730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Linked List Efficiency</a:t>
            </a:r>
          </a:p>
        </p:txBody>
      </p:sp>
      <p:sp>
        <p:nvSpPr>
          <p:cNvPr id="14339" name="Rectangle 3"/>
          <p:cNvSpPr>
            <a:spLocks noGrp="1" noChangeArrowheads="1"/>
          </p:cNvSpPr>
          <p:nvPr>
            <p:ph type="body" idx="1"/>
          </p:nvPr>
        </p:nvSpPr>
        <p:spPr/>
        <p:txBody>
          <a:bodyPr>
            <a:normAutofit/>
          </a:bodyPr>
          <a:lstStyle/>
          <a:p>
            <a:pPr>
              <a:lnSpc>
                <a:spcPct val="90000"/>
              </a:lnSpc>
            </a:pPr>
            <a:r>
              <a:rPr lang="en-US" altLang="en-US" dirty="0">
                <a:latin typeface="Times New Roman" panose="02020603050405020304" pitchFamily="18" charset="0"/>
                <a:cs typeface="Times New Roman" panose="02020603050405020304" pitchFamily="18" charset="0"/>
              </a:rPr>
              <a:t>Insertion and deletion at the beginning of the list are very fast, O(1).</a:t>
            </a:r>
          </a:p>
          <a:p>
            <a:pPr>
              <a:lnSpc>
                <a:spcPct val="90000"/>
              </a:lnSpc>
            </a:pPr>
            <a:r>
              <a:rPr lang="en-US" altLang="en-US" dirty="0">
                <a:latin typeface="Times New Roman" panose="02020603050405020304" pitchFamily="18" charset="0"/>
                <a:cs typeface="Times New Roman" panose="02020603050405020304" pitchFamily="18" charset="0"/>
              </a:rPr>
              <a:t>Finding, deleting or inserting in the list requires searching through half the items in the list on an average, requiring O(n) comparisons.</a:t>
            </a:r>
          </a:p>
          <a:p>
            <a:pPr>
              <a:lnSpc>
                <a:spcPct val="90000"/>
              </a:lnSpc>
            </a:pPr>
            <a:r>
              <a:rPr lang="en-US" altLang="en-US" dirty="0">
                <a:latin typeface="Times New Roman" panose="02020603050405020304" pitchFamily="18" charset="0"/>
                <a:cs typeface="Times New Roman" panose="02020603050405020304" pitchFamily="18" charset="0"/>
              </a:rPr>
              <a:t>Although arrays require same number of comparisons, the advantage lies in the fact that no items need to be moved after insertion or deletion.</a:t>
            </a:r>
          </a:p>
          <a:p>
            <a:pPr>
              <a:lnSpc>
                <a:spcPct val="90000"/>
              </a:lnSpc>
            </a:pPr>
            <a:r>
              <a:rPr lang="en-US" altLang="en-US" dirty="0">
                <a:solidFill>
                  <a:srgbClr val="FF0000"/>
                </a:solidFill>
                <a:latin typeface="Times New Roman" panose="02020603050405020304" pitchFamily="18" charset="0"/>
                <a:cs typeface="Times New Roman" panose="02020603050405020304" pitchFamily="18" charset="0"/>
              </a:rPr>
              <a:t>As opposed to fixed size of arrays, linked lists use exactly as much memory as is needed and can expand.</a:t>
            </a:r>
          </a:p>
        </p:txBody>
      </p:sp>
    </p:spTree>
    <p:extLst>
      <p:ext uri="{BB962C8B-B14F-4D97-AF65-F5344CB8AC3E}">
        <p14:creationId xmlns:p14="http://schemas.microsoft.com/office/powerpoint/2010/main" val="31157864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Two-Dimensional Arrays and Positional Games</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Many computer games, be they strategy games, simulation games, or first-person conflict games, use a two-dimensional “board.”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Programs </a:t>
            </a:r>
            <a:r>
              <a:rPr lang="en-US" dirty="0">
                <a:latin typeface="Times New Roman" panose="02020603050405020304" pitchFamily="18" charset="0"/>
                <a:cs typeface="Times New Roman" panose="02020603050405020304" pitchFamily="18" charset="0"/>
              </a:rPr>
              <a:t>that deal with such positional games need a way of representing objects in a two-dimensional space.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natural way to do this is with a two-dimensional array, where we use two indices, say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and j, to refer to the cells in the array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68105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5" name="Content Placeholder 4"/>
          <p:cNvPicPr>
            <a:picLocks noGrp="1" noChangeAspect="1"/>
          </p:cNvPicPr>
          <p:nvPr>
            <p:ph idx="1"/>
          </p:nvPr>
        </p:nvPicPr>
        <p:blipFill>
          <a:blip r:embed="rId2"/>
          <a:stretch>
            <a:fillRect/>
          </a:stretch>
        </p:blipFill>
        <p:spPr>
          <a:xfrm>
            <a:off x="2103120" y="2103120"/>
            <a:ext cx="7267506" cy="4212690"/>
          </a:xfrm>
          <a:prstGeom prst="rect">
            <a:avLst/>
          </a:prstGeom>
        </p:spPr>
      </p:pic>
    </p:spTree>
    <p:extLst>
      <p:ext uri="{BB962C8B-B14F-4D97-AF65-F5344CB8AC3E}">
        <p14:creationId xmlns:p14="http://schemas.microsoft.com/office/powerpoint/2010/main" val="39545227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two-dimensional integer array that has 8 rows and 10 columns. The value of M[3][5] is 100 and the value of M[6][2] is 632.</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8249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Dynamic Allocation of Matrices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If the dimensions of a two-dimensional array are not known in advance, it is necessary to allocate the array dynamically. </a:t>
            </a:r>
            <a:endParaRPr lang="en-US" dirty="0" smtClean="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int</a:t>
            </a:r>
            <a:r>
              <a:rPr lang="en-US" dirty="0">
                <a:latin typeface="Times New Roman" panose="02020603050405020304" pitchFamily="18" charset="0"/>
                <a:cs typeface="Times New Roman" panose="02020603050405020304" pitchFamily="18" charset="0"/>
              </a:rPr>
              <a:t>** M = new </a:t>
            </a:r>
            <a:r>
              <a:rPr lang="en-US" dirty="0" err="1">
                <a:latin typeface="Times New Roman" panose="02020603050405020304" pitchFamily="18" charset="0"/>
                <a:cs typeface="Times New Roman" panose="02020603050405020304" pitchFamily="18" charset="0"/>
              </a:rPr>
              <a:t>int</a:t>
            </a:r>
            <a:r>
              <a:rPr lang="en-US" dirty="0">
                <a:latin typeface="Times New Roman" panose="02020603050405020304" pitchFamily="18" charset="0"/>
                <a:cs typeface="Times New Roman" panose="02020603050405020304" pitchFamily="18" charset="0"/>
              </a:rPr>
              <a:t>*[n]; // allocate an array of row pointers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int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 0;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&lt; n;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 new </a:t>
            </a:r>
            <a:r>
              <a:rPr lang="en-US" dirty="0" err="1">
                <a:latin typeface="Times New Roman" panose="02020603050405020304" pitchFamily="18" charset="0"/>
                <a:cs typeface="Times New Roman" panose="02020603050405020304" pitchFamily="18" charset="0"/>
              </a:rPr>
              <a:t>int</a:t>
            </a:r>
            <a:r>
              <a:rPr lang="en-US" dirty="0">
                <a:latin typeface="Times New Roman" panose="02020603050405020304" pitchFamily="18" charset="0"/>
                <a:cs typeface="Times New Roman" panose="02020603050405020304" pitchFamily="18" charset="0"/>
              </a:rPr>
              <a:t>[m]; // allocate the </a:t>
            </a:r>
            <a:r>
              <a:rPr lang="en-US" dirty="0" err="1">
                <a:latin typeface="Times New Roman" panose="02020603050405020304" pitchFamily="18" charset="0"/>
                <a:cs typeface="Times New Roman" panose="02020603050405020304" pitchFamily="18" charset="0"/>
              </a:rPr>
              <a:t>i-th</a:t>
            </a:r>
            <a:r>
              <a:rPr lang="en-US" dirty="0">
                <a:latin typeface="Times New Roman" panose="02020603050405020304" pitchFamily="18" charset="0"/>
                <a:cs typeface="Times New Roman" panose="02020603050405020304" pitchFamily="18" charset="0"/>
              </a:rPr>
              <a:t> row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example is allocating </a:t>
            </a:r>
            <a:r>
              <a:rPr lang="en-US" dirty="0">
                <a:latin typeface="Times New Roman" panose="02020603050405020304" pitchFamily="18" charset="0"/>
                <a:cs typeface="Times New Roman" panose="02020603050405020304" pitchFamily="18" charset="0"/>
              </a:rPr>
              <a:t>storage for a matrix as an array of arrays.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49771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Tic-Tac-Toe </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As most school children know, Tic-Tac-Toe is a game played on a three-by-three board.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Two </a:t>
            </a:r>
            <a:r>
              <a:rPr lang="en-US" dirty="0">
                <a:latin typeface="Times New Roman" panose="02020603050405020304" pitchFamily="18" charset="0"/>
                <a:cs typeface="Times New Roman" panose="02020603050405020304" pitchFamily="18" charset="0"/>
              </a:rPr>
              <a:t>players, X and O, alternate in placing their respective marks in the cells of this board, starting with player X.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either player succeeds in getting three of his or her marks in a row, column, or diagonal, then that player wins.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7776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Tic-Tac-Toe board and the array representing it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IN"/>
          </a:p>
        </p:txBody>
      </p:sp>
      <p:pic>
        <p:nvPicPr>
          <p:cNvPr id="5" name="Picture 4"/>
          <p:cNvPicPr>
            <a:picLocks noChangeAspect="1"/>
          </p:cNvPicPr>
          <p:nvPr/>
        </p:nvPicPr>
        <p:blipFill>
          <a:blip r:embed="rId2"/>
          <a:stretch>
            <a:fillRect/>
          </a:stretch>
        </p:blipFill>
        <p:spPr>
          <a:xfrm>
            <a:off x="1105582" y="2738437"/>
            <a:ext cx="6528706" cy="2930843"/>
          </a:xfrm>
          <a:prstGeom prst="rect">
            <a:avLst/>
          </a:prstGeom>
        </p:spPr>
      </p:pic>
    </p:spTree>
    <p:extLst>
      <p:ext uri="{BB962C8B-B14F-4D97-AF65-F5344CB8AC3E}">
        <p14:creationId xmlns:p14="http://schemas.microsoft.com/office/powerpoint/2010/main" val="41758109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1026"/>
          <p:cNvSpPr>
            <a:spLocks noGrp="1" noChangeArrowheads="1"/>
          </p:cNvSpPr>
          <p:nvPr>
            <p:ph type="title"/>
          </p:nvPr>
        </p:nvSpPr>
        <p:spPr>
          <a:xfrm>
            <a:off x="1905000" y="457200"/>
            <a:ext cx="8458200" cy="1143000"/>
          </a:xfrm>
        </p:spPr>
        <p:txBody>
          <a:bodyPr>
            <a:normAutofit fontScale="90000"/>
          </a:bodyPr>
          <a:lstStyle/>
          <a:p>
            <a:r>
              <a:rPr lang="en-US" altLang="en-US" sz="4000" b="1" dirty="0">
                <a:latin typeface="Times New Roman" panose="02020603050405020304" pitchFamily="18" charset="0"/>
                <a:cs typeface="Times New Roman" panose="02020603050405020304" pitchFamily="18" charset="0"/>
              </a:rPr>
              <a:t>Array Implementation of Linked Lists</a:t>
            </a:r>
          </a:p>
        </p:txBody>
      </p:sp>
      <p:sp>
        <p:nvSpPr>
          <p:cNvPr id="432131" name="Text Box 1027"/>
          <p:cNvSpPr txBox="1">
            <a:spLocks noChangeArrowheads="1"/>
          </p:cNvSpPr>
          <p:nvPr/>
        </p:nvSpPr>
        <p:spPr bwMode="auto">
          <a:xfrm>
            <a:off x="2667000" y="4648201"/>
            <a:ext cx="6248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How do we implement</a:t>
            </a:r>
          </a:p>
          <a:p>
            <a:pPr lvl="1" algn="l">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Delete(position) ?</a:t>
            </a:r>
          </a:p>
          <a:p>
            <a:pPr lvl="1" algn="l">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Insert(element, position)?</a:t>
            </a:r>
          </a:p>
        </p:txBody>
      </p:sp>
      <p:sp>
        <p:nvSpPr>
          <p:cNvPr id="432132" name="Rectangle 1028"/>
          <p:cNvSpPr>
            <a:spLocks noChangeArrowheads="1"/>
          </p:cNvSpPr>
          <p:nvPr/>
        </p:nvSpPr>
        <p:spPr bwMode="auto">
          <a:xfrm>
            <a:off x="41148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33" name="Rectangle 1029"/>
          <p:cNvSpPr>
            <a:spLocks noChangeArrowheads="1"/>
          </p:cNvSpPr>
          <p:nvPr/>
        </p:nvSpPr>
        <p:spPr bwMode="auto">
          <a:xfrm>
            <a:off x="45720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34" name="Rectangle 1030"/>
          <p:cNvSpPr>
            <a:spLocks noChangeArrowheads="1"/>
          </p:cNvSpPr>
          <p:nvPr/>
        </p:nvSpPr>
        <p:spPr bwMode="auto">
          <a:xfrm>
            <a:off x="50292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35" name="Rectangle 1031"/>
          <p:cNvSpPr>
            <a:spLocks noChangeArrowheads="1"/>
          </p:cNvSpPr>
          <p:nvPr/>
        </p:nvSpPr>
        <p:spPr bwMode="auto">
          <a:xfrm>
            <a:off x="54864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36" name="Rectangle 1032"/>
          <p:cNvSpPr>
            <a:spLocks noChangeArrowheads="1"/>
          </p:cNvSpPr>
          <p:nvPr/>
        </p:nvSpPr>
        <p:spPr bwMode="auto">
          <a:xfrm>
            <a:off x="59436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37" name="Rectangle 1033"/>
          <p:cNvSpPr>
            <a:spLocks noChangeArrowheads="1"/>
          </p:cNvSpPr>
          <p:nvPr/>
        </p:nvSpPr>
        <p:spPr bwMode="auto">
          <a:xfrm>
            <a:off x="64008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38" name="Rectangle 1034"/>
          <p:cNvSpPr>
            <a:spLocks noChangeArrowheads="1"/>
          </p:cNvSpPr>
          <p:nvPr/>
        </p:nvSpPr>
        <p:spPr bwMode="auto">
          <a:xfrm>
            <a:off x="68580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39" name="Rectangle 1035"/>
          <p:cNvSpPr>
            <a:spLocks noChangeArrowheads="1"/>
          </p:cNvSpPr>
          <p:nvPr/>
        </p:nvSpPr>
        <p:spPr bwMode="auto">
          <a:xfrm>
            <a:off x="73152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40" name="Rectangle 1036"/>
          <p:cNvSpPr>
            <a:spLocks noChangeArrowheads="1"/>
          </p:cNvSpPr>
          <p:nvPr/>
        </p:nvSpPr>
        <p:spPr bwMode="auto">
          <a:xfrm>
            <a:off x="77724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41" name="Rectangle 1037"/>
          <p:cNvSpPr>
            <a:spLocks noChangeArrowheads="1"/>
          </p:cNvSpPr>
          <p:nvPr/>
        </p:nvSpPr>
        <p:spPr bwMode="auto">
          <a:xfrm>
            <a:off x="82296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42" name="Text Box 1038"/>
          <p:cNvSpPr txBox="1">
            <a:spLocks noChangeArrowheads="1"/>
          </p:cNvSpPr>
          <p:nvPr/>
        </p:nvSpPr>
        <p:spPr bwMode="auto">
          <a:xfrm>
            <a:off x="4648200" y="2514600"/>
            <a:ext cx="3032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F</a:t>
            </a:r>
          </a:p>
        </p:txBody>
      </p:sp>
      <p:sp>
        <p:nvSpPr>
          <p:cNvPr id="432143" name="Text Box 1039"/>
          <p:cNvSpPr txBox="1">
            <a:spLocks noChangeArrowheads="1"/>
          </p:cNvSpPr>
          <p:nvPr/>
        </p:nvSpPr>
        <p:spPr bwMode="auto">
          <a:xfrm>
            <a:off x="5105400" y="2514601"/>
            <a:ext cx="368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O</a:t>
            </a:r>
          </a:p>
        </p:txBody>
      </p:sp>
      <p:sp>
        <p:nvSpPr>
          <p:cNvPr id="432144" name="Text Box 1040"/>
          <p:cNvSpPr txBox="1">
            <a:spLocks noChangeArrowheads="1"/>
          </p:cNvSpPr>
          <p:nvPr/>
        </p:nvSpPr>
        <p:spPr bwMode="auto">
          <a:xfrm>
            <a:off x="5562600" y="2514600"/>
            <a:ext cx="3337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A</a:t>
            </a:r>
          </a:p>
        </p:txBody>
      </p:sp>
      <p:sp>
        <p:nvSpPr>
          <p:cNvPr id="432145" name="Text Box 1041"/>
          <p:cNvSpPr txBox="1">
            <a:spLocks noChangeArrowheads="1"/>
          </p:cNvSpPr>
          <p:nvPr/>
        </p:nvSpPr>
        <p:spPr bwMode="auto">
          <a:xfrm>
            <a:off x="6019800" y="2514600"/>
            <a:ext cx="3241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R</a:t>
            </a:r>
          </a:p>
        </p:txBody>
      </p:sp>
      <p:sp>
        <p:nvSpPr>
          <p:cNvPr id="432146" name="Text Box 1042"/>
          <p:cNvSpPr txBox="1">
            <a:spLocks noChangeArrowheads="1"/>
          </p:cNvSpPr>
          <p:nvPr/>
        </p:nvSpPr>
        <p:spPr bwMode="auto">
          <a:xfrm>
            <a:off x="6477000" y="2514600"/>
            <a:ext cx="3497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N</a:t>
            </a:r>
          </a:p>
        </p:txBody>
      </p:sp>
      <p:sp>
        <p:nvSpPr>
          <p:cNvPr id="432147" name="Text Box 1043"/>
          <p:cNvSpPr txBox="1">
            <a:spLocks noChangeArrowheads="1"/>
          </p:cNvSpPr>
          <p:nvPr/>
        </p:nvSpPr>
        <p:spPr bwMode="auto">
          <a:xfrm>
            <a:off x="7391400" y="2514600"/>
            <a:ext cx="3241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R</a:t>
            </a:r>
          </a:p>
        </p:txBody>
      </p:sp>
      <p:sp>
        <p:nvSpPr>
          <p:cNvPr id="432148" name="Text Box 1044"/>
          <p:cNvSpPr txBox="1">
            <a:spLocks noChangeArrowheads="1"/>
          </p:cNvSpPr>
          <p:nvPr/>
        </p:nvSpPr>
        <p:spPr bwMode="auto">
          <a:xfrm>
            <a:off x="8305800" y="2514600"/>
            <a:ext cx="3097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T</a:t>
            </a:r>
          </a:p>
        </p:txBody>
      </p:sp>
      <p:sp>
        <p:nvSpPr>
          <p:cNvPr id="432149" name="Rectangle 1045"/>
          <p:cNvSpPr>
            <a:spLocks noChangeArrowheads="1"/>
          </p:cNvSpPr>
          <p:nvPr/>
        </p:nvSpPr>
        <p:spPr bwMode="auto">
          <a:xfrm>
            <a:off x="41148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0" name="Rectangle 1046"/>
          <p:cNvSpPr>
            <a:spLocks noChangeArrowheads="1"/>
          </p:cNvSpPr>
          <p:nvPr/>
        </p:nvSpPr>
        <p:spPr bwMode="auto">
          <a:xfrm>
            <a:off x="45720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1" name="Rectangle 1047"/>
          <p:cNvSpPr>
            <a:spLocks noChangeArrowheads="1"/>
          </p:cNvSpPr>
          <p:nvPr/>
        </p:nvSpPr>
        <p:spPr bwMode="auto">
          <a:xfrm>
            <a:off x="50292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2" name="Rectangle 1048"/>
          <p:cNvSpPr>
            <a:spLocks noChangeArrowheads="1"/>
          </p:cNvSpPr>
          <p:nvPr/>
        </p:nvSpPr>
        <p:spPr bwMode="auto">
          <a:xfrm>
            <a:off x="54864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3" name="Rectangle 1049"/>
          <p:cNvSpPr>
            <a:spLocks noChangeArrowheads="1"/>
          </p:cNvSpPr>
          <p:nvPr/>
        </p:nvSpPr>
        <p:spPr bwMode="auto">
          <a:xfrm>
            <a:off x="59436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4" name="Rectangle 1050"/>
          <p:cNvSpPr>
            <a:spLocks noChangeArrowheads="1"/>
          </p:cNvSpPr>
          <p:nvPr/>
        </p:nvSpPr>
        <p:spPr bwMode="auto">
          <a:xfrm>
            <a:off x="64008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5" name="Rectangle 1051"/>
          <p:cNvSpPr>
            <a:spLocks noChangeArrowheads="1"/>
          </p:cNvSpPr>
          <p:nvPr/>
        </p:nvSpPr>
        <p:spPr bwMode="auto">
          <a:xfrm>
            <a:off x="68580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6" name="Rectangle 1052"/>
          <p:cNvSpPr>
            <a:spLocks noChangeArrowheads="1"/>
          </p:cNvSpPr>
          <p:nvPr/>
        </p:nvSpPr>
        <p:spPr bwMode="auto">
          <a:xfrm>
            <a:off x="73152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7" name="Rectangle 1053"/>
          <p:cNvSpPr>
            <a:spLocks noChangeArrowheads="1"/>
          </p:cNvSpPr>
          <p:nvPr/>
        </p:nvSpPr>
        <p:spPr bwMode="auto">
          <a:xfrm>
            <a:off x="77724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8" name="Rectangle 1054"/>
          <p:cNvSpPr>
            <a:spLocks noChangeArrowheads="1"/>
          </p:cNvSpPr>
          <p:nvPr/>
        </p:nvSpPr>
        <p:spPr bwMode="auto">
          <a:xfrm>
            <a:off x="82296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59" name="Text Box 1055"/>
          <p:cNvSpPr txBox="1">
            <a:spLocks noChangeArrowheads="1"/>
          </p:cNvSpPr>
          <p:nvPr/>
        </p:nvSpPr>
        <p:spPr bwMode="auto">
          <a:xfrm>
            <a:off x="46482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3</a:t>
            </a:r>
          </a:p>
        </p:txBody>
      </p:sp>
      <p:sp>
        <p:nvSpPr>
          <p:cNvPr id="432160" name="Text Box 1056"/>
          <p:cNvSpPr txBox="1">
            <a:spLocks noChangeArrowheads="1"/>
          </p:cNvSpPr>
          <p:nvPr/>
        </p:nvSpPr>
        <p:spPr bwMode="auto">
          <a:xfrm>
            <a:off x="51054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8</a:t>
            </a:r>
          </a:p>
        </p:txBody>
      </p:sp>
      <p:sp>
        <p:nvSpPr>
          <p:cNvPr id="432161" name="Text Box 1057"/>
          <p:cNvSpPr txBox="1">
            <a:spLocks noChangeArrowheads="1"/>
          </p:cNvSpPr>
          <p:nvPr/>
        </p:nvSpPr>
        <p:spPr bwMode="auto">
          <a:xfrm>
            <a:off x="55626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6</a:t>
            </a:r>
          </a:p>
        </p:txBody>
      </p:sp>
      <p:sp>
        <p:nvSpPr>
          <p:cNvPr id="432162" name="Text Box 1058"/>
          <p:cNvSpPr txBox="1">
            <a:spLocks noChangeArrowheads="1"/>
          </p:cNvSpPr>
          <p:nvPr/>
        </p:nvSpPr>
        <p:spPr bwMode="auto">
          <a:xfrm>
            <a:off x="60198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4</a:t>
            </a:r>
          </a:p>
        </p:txBody>
      </p:sp>
      <p:sp>
        <p:nvSpPr>
          <p:cNvPr id="432163" name="Text Box 1059"/>
          <p:cNvSpPr txBox="1">
            <a:spLocks noChangeArrowheads="1"/>
          </p:cNvSpPr>
          <p:nvPr/>
        </p:nvSpPr>
        <p:spPr bwMode="auto">
          <a:xfrm>
            <a:off x="6477000" y="3097214"/>
            <a:ext cx="395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-1</a:t>
            </a:r>
          </a:p>
        </p:txBody>
      </p:sp>
      <p:sp>
        <p:nvSpPr>
          <p:cNvPr id="432164" name="Text Box 1060"/>
          <p:cNvSpPr txBox="1">
            <a:spLocks noChangeArrowheads="1"/>
          </p:cNvSpPr>
          <p:nvPr/>
        </p:nvSpPr>
        <p:spPr bwMode="auto">
          <a:xfrm>
            <a:off x="7391400" y="3097213"/>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10</a:t>
            </a:r>
          </a:p>
        </p:txBody>
      </p:sp>
      <p:sp>
        <p:nvSpPr>
          <p:cNvPr id="432165" name="Text Box 1061"/>
          <p:cNvSpPr txBox="1">
            <a:spLocks noChangeArrowheads="1"/>
          </p:cNvSpPr>
          <p:nvPr/>
        </p:nvSpPr>
        <p:spPr bwMode="auto">
          <a:xfrm>
            <a:off x="83058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5</a:t>
            </a:r>
          </a:p>
        </p:txBody>
      </p:sp>
      <p:sp>
        <p:nvSpPr>
          <p:cNvPr id="432166" name="Text Box 1062"/>
          <p:cNvSpPr txBox="1">
            <a:spLocks noChangeArrowheads="1"/>
          </p:cNvSpPr>
          <p:nvPr/>
        </p:nvSpPr>
        <p:spPr bwMode="auto">
          <a:xfrm>
            <a:off x="2895600" y="2438400"/>
            <a:ext cx="620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a:t>Data</a:t>
            </a:r>
          </a:p>
        </p:txBody>
      </p:sp>
      <p:sp>
        <p:nvSpPr>
          <p:cNvPr id="432167" name="Text Box 1063"/>
          <p:cNvSpPr txBox="1">
            <a:spLocks noChangeArrowheads="1"/>
          </p:cNvSpPr>
          <p:nvPr/>
        </p:nvSpPr>
        <p:spPr bwMode="auto">
          <a:xfrm>
            <a:off x="2895600" y="3048000"/>
            <a:ext cx="1066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t>Next</a:t>
            </a:r>
          </a:p>
        </p:txBody>
      </p:sp>
      <p:sp>
        <p:nvSpPr>
          <p:cNvPr id="432168" name="Rectangle 1064"/>
          <p:cNvSpPr>
            <a:spLocks noChangeArrowheads="1"/>
          </p:cNvSpPr>
          <p:nvPr/>
        </p:nvSpPr>
        <p:spPr bwMode="auto">
          <a:xfrm>
            <a:off x="41148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a:t>1</a:t>
            </a:r>
          </a:p>
        </p:txBody>
      </p:sp>
      <p:sp>
        <p:nvSpPr>
          <p:cNvPr id="432169" name="Rectangle 1065"/>
          <p:cNvSpPr>
            <a:spLocks noChangeArrowheads="1"/>
          </p:cNvSpPr>
          <p:nvPr/>
        </p:nvSpPr>
        <p:spPr bwMode="auto">
          <a:xfrm>
            <a:off x="45720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70" name="Rectangle 1066"/>
          <p:cNvSpPr>
            <a:spLocks noChangeArrowheads="1"/>
          </p:cNvSpPr>
          <p:nvPr/>
        </p:nvSpPr>
        <p:spPr bwMode="auto">
          <a:xfrm>
            <a:off x="50292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71" name="Rectangle 1067"/>
          <p:cNvSpPr>
            <a:spLocks noChangeArrowheads="1"/>
          </p:cNvSpPr>
          <p:nvPr/>
        </p:nvSpPr>
        <p:spPr bwMode="auto">
          <a:xfrm>
            <a:off x="54864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72" name="Rectangle 1068"/>
          <p:cNvSpPr>
            <a:spLocks noChangeArrowheads="1"/>
          </p:cNvSpPr>
          <p:nvPr/>
        </p:nvSpPr>
        <p:spPr bwMode="auto">
          <a:xfrm>
            <a:off x="59436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73" name="Rectangle 1069"/>
          <p:cNvSpPr>
            <a:spLocks noChangeArrowheads="1"/>
          </p:cNvSpPr>
          <p:nvPr/>
        </p:nvSpPr>
        <p:spPr bwMode="auto">
          <a:xfrm>
            <a:off x="64008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74" name="Rectangle 1070"/>
          <p:cNvSpPr>
            <a:spLocks noChangeArrowheads="1"/>
          </p:cNvSpPr>
          <p:nvPr/>
        </p:nvSpPr>
        <p:spPr bwMode="auto">
          <a:xfrm>
            <a:off x="68580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a:t>7</a:t>
            </a:r>
          </a:p>
        </p:txBody>
      </p:sp>
      <p:sp>
        <p:nvSpPr>
          <p:cNvPr id="432175" name="Rectangle 1071"/>
          <p:cNvSpPr>
            <a:spLocks noChangeArrowheads="1"/>
          </p:cNvSpPr>
          <p:nvPr/>
        </p:nvSpPr>
        <p:spPr bwMode="auto">
          <a:xfrm>
            <a:off x="73152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76" name="Rectangle 1072"/>
          <p:cNvSpPr>
            <a:spLocks noChangeArrowheads="1"/>
          </p:cNvSpPr>
          <p:nvPr/>
        </p:nvSpPr>
        <p:spPr bwMode="auto">
          <a:xfrm>
            <a:off x="77724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a:t>9</a:t>
            </a:r>
          </a:p>
        </p:txBody>
      </p:sp>
      <p:sp>
        <p:nvSpPr>
          <p:cNvPr id="432177" name="Rectangle 1073"/>
          <p:cNvSpPr>
            <a:spLocks noChangeArrowheads="1"/>
          </p:cNvSpPr>
          <p:nvPr/>
        </p:nvSpPr>
        <p:spPr bwMode="auto">
          <a:xfrm>
            <a:off x="82296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32178" name="Text Box 1074"/>
          <p:cNvSpPr txBox="1">
            <a:spLocks noChangeArrowheads="1"/>
          </p:cNvSpPr>
          <p:nvPr/>
        </p:nvSpPr>
        <p:spPr bwMode="auto">
          <a:xfrm>
            <a:off x="46482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2</a:t>
            </a:r>
          </a:p>
        </p:txBody>
      </p:sp>
      <p:sp>
        <p:nvSpPr>
          <p:cNvPr id="432179" name="Text Box 1075"/>
          <p:cNvSpPr txBox="1">
            <a:spLocks noChangeArrowheads="1"/>
          </p:cNvSpPr>
          <p:nvPr/>
        </p:nvSpPr>
        <p:spPr bwMode="auto">
          <a:xfrm>
            <a:off x="51054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3</a:t>
            </a:r>
          </a:p>
        </p:txBody>
      </p:sp>
      <p:sp>
        <p:nvSpPr>
          <p:cNvPr id="432180" name="Text Box 1076"/>
          <p:cNvSpPr txBox="1">
            <a:spLocks noChangeArrowheads="1"/>
          </p:cNvSpPr>
          <p:nvPr/>
        </p:nvSpPr>
        <p:spPr bwMode="auto">
          <a:xfrm>
            <a:off x="55626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4</a:t>
            </a:r>
          </a:p>
        </p:txBody>
      </p:sp>
      <p:sp>
        <p:nvSpPr>
          <p:cNvPr id="432181" name="Text Box 1077"/>
          <p:cNvSpPr txBox="1">
            <a:spLocks noChangeArrowheads="1"/>
          </p:cNvSpPr>
          <p:nvPr/>
        </p:nvSpPr>
        <p:spPr bwMode="auto">
          <a:xfrm>
            <a:off x="60198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5</a:t>
            </a:r>
          </a:p>
        </p:txBody>
      </p:sp>
      <p:sp>
        <p:nvSpPr>
          <p:cNvPr id="432182" name="Text Box 1078"/>
          <p:cNvSpPr txBox="1">
            <a:spLocks noChangeArrowheads="1"/>
          </p:cNvSpPr>
          <p:nvPr/>
        </p:nvSpPr>
        <p:spPr bwMode="auto">
          <a:xfrm>
            <a:off x="64770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6</a:t>
            </a:r>
          </a:p>
        </p:txBody>
      </p:sp>
      <p:sp>
        <p:nvSpPr>
          <p:cNvPr id="432183" name="Text Box 1079"/>
          <p:cNvSpPr txBox="1">
            <a:spLocks noChangeArrowheads="1"/>
          </p:cNvSpPr>
          <p:nvPr/>
        </p:nvSpPr>
        <p:spPr bwMode="auto">
          <a:xfrm>
            <a:off x="73914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8</a:t>
            </a:r>
          </a:p>
        </p:txBody>
      </p:sp>
      <p:sp>
        <p:nvSpPr>
          <p:cNvPr id="432184" name="Text Box 1080"/>
          <p:cNvSpPr txBox="1">
            <a:spLocks noChangeArrowheads="1"/>
          </p:cNvSpPr>
          <p:nvPr/>
        </p:nvSpPr>
        <p:spPr bwMode="auto">
          <a:xfrm>
            <a:off x="8305800" y="19050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10</a:t>
            </a:r>
          </a:p>
        </p:txBody>
      </p:sp>
      <p:sp>
        <p:nvSpPr>
          <p:cNvPr id="432185" name="Text Box 1081"/>
          <p:cNvSpPr txBox="1">
            <a:spLocks noChangeArrowheads="1"/>
          </p:cNvSpPr>
          <p:nvPr/>
        </p:nvSpPr>
        <p:spPr bwMode="auto">
          <a:xfrm>
            <a:off x="2895600" y="3733800"/>
            <a:ext cx="1828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t>First = 2</a:t>
            </a:r>
          </a:p>
        </p:txBody>
      </p:sp>
    </p:spTree>
    <p:extLst>
      <p:ext uri="{BB962C8B-B14F-4D97-AF65-F5344CB8AC3E}">
        <p14:creationId xmlns:p14="http://schemas.microsoft.com/office/powerpoint/2010/main" val="1163353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1026"/>
          <p:cNvSpPr>
            <a:spLocks noGrp="1" noChangeArrowheads="1"/>
          </p:cNvSpPr>
          <p:nvPr>
            <p:ph type="title"/>
          </p:nvPr>
        </p:nvSpPr>
        <p:spPr>
          <a:xfrm>
            <a:off x="1905000" y="457200"/>
            <a:ext cx="8458200" cy="1143000"/>
          </a:xfrm>
        </p:spPr>
        <p:txBody>
          <a:bodyPr/>
          <a:lstStyle/>
          <a:p>
            <a:r>
              <a:rPr lang="en-US" altLang="en-US" sz="4000" b="1" dirty="0">
                <a:latin typeface="Times New Roman" panose="02020603050405020304" pitchFamily="18" charset="0"/>
                <a:cs typeface="Times New Roman" panose="02020603050405020304" pitchFamily="18" charset="0"/>
              </a:rPr>
              <a:t>Free Cell Management</a:t>
            </a:r>
          </a:p>
        </p:txBody>
      </p:sp>
      <p:sp>
        <p:nvSpPr>
          <p:cNvPr id="472067" name="Text Box 1027"/>
          <p:cNvSpPr txBox="1">
            <a:spLocks noChangeArrowheads="1"/>
          </p:cNvSpPr>
          <p:nvPr/>
        </p:nvSpPr>
        <p:spPr bwMode="auto">
          <a:xfrm>
            <a:off x="1737360" y="4495801"/>
            <a:ext cx="733044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en-US" sz="2400" dirty="0">
                <a:latin typeface="Times New Roman" panose="02020603050405020304" pitchFamily="18" charset="0"/>
                <a:cs typeface="Times New Roman" panose="02020603050405020304" pitchFamily="18" charset="0"/>
              </a:rPr>
              <a:t>When an item is removed from the list, must “reclaim” the unused cell for later use</a:t>
            </a:r>
          </a:p>
          <a:p>
            <a:pPr algn="l">
              <a:spcBef>
                <a:spcPct val="50000"/>
              </a:spcBef>
            </a:pPr>
            <a:r>
              <a:rPr lang="en-US" altLang="en-US" sz="2400" dirty="0">
                <a:latin typeface="Times New Roman" panose="02020603050405020304" pitchFamily="18" charset="0"/>
                <a:cs typeface="Times New Roman" panose="02020603050405020304" pitchFamily="18" charset="0"/>
              </a:rPr>
              <a:t>Can use same array to manage a second list of </a:t>
            </a:r>
            <a:r>
              <a:rPr lang="en-US" altLang="en-US" sz="2400" dirty="0">
                <a:solidFill>
                  <a:schemeClr val="accent2"/>
                </a:solidFill>
                <a:latin typeface="Times New Roman" panose="02020603050405020304" pitchFamily="18" charset="0"/>
                <a:cs typeface="Times New Roman" panose="02020603050405020304" pitchFamily="18" charset="0"/>
              </a:rPr>
              <a:t>unused</a:t>
            </a:r>
            <a:r>
              <a:rPr lang="en-US" altLang="en-US" sz="2400" dirty="0">
                <a:latin typeface="Times New Roman" panose="02020603050405020304" pitchFamily="18" charset="0"/>
                <a:cs typeface="Times New Roman" panose="02020603050405020304" pitchFamily="18" charset="0"/>
              </a:rPr>
              <a:t> cells</a:t>
            </a:r>
          </a:p>
        </p:txBody>
      </p:sp>
      <p:sp>
        <p:nvSpPr>
          <p:cNvPr id="472068" name="Rectangle 1028"/>
          <p:cNvSpPr>
            <a:spLocks noChangeArrowheads="1"/>
          </p:cNvSpPr>
          <p:nvPr/>
        </p:nvSpPr>
        <p:spPr bwMode="auto">
          <a:xfrm>
            <a:off x="41148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69" name="Rectangle 1029"/>
          <p:cNvSpPr>
            <a:spLocks noChangeArrowheads="1"/>
          </p:cNvSpPr>
          <p:nvPr/>
        </p:nvSpPr>
        <p:spPr bwMode="auto">
          <a:xfrm>
            <a:off x="45720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70" name="Rectangle 1030"/>
          <p:cNvSpPr>
            <a:spLocks noChangeArrowheads="1"/>
          </p:cNvSpPr>
          <p:nvPr/>
        </p:nvSpPr>
        <p:spPr bwMode="auto">
          <a:xfrm>
            <a:off x="50292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71" name="Rectangle 1031"/>
          <p:cNvSpPr>
            <a:spLocks noChangeArrowheads="1"/>
          </p:cNvSpPr>
          <p:nvPr/>
        </p:nvSpPr>
        <p:spPr bwMode="auto">
          <a:xfrm>
            <a:off x="54864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72" name="Rectangle 1032"/>
          <p:cNvSpPr>
            <a:spLocks noChangeArrowheads="1"/>
          </p:cNvSpPr>
          <p:nvPr/>
        </p:nvSpPr>
        <p:spPr bwMode="auto">
          <a:xfrm>
            <a:off x="59436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73" name="Rectangle 1033"/>
          <p:cNvSpPr>
            <a:spLocks noChangeArrowheads="1"/>
          </p:cNvSpPr>
          <p:nvPr/>
        </p:nvSpPr>
        <p:spPr bwMode="auto">
          <a:xfrm>
            <a:off x="64008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74" name="Rectangle 1034"/>
          <p:cNvSpPr>
            <a:spLocks noChangeArrowheads="1"/>
          </p:cNvSpPr>
          <p:nvPr/>
        </p:nvSpPr>
        <p:spPr bwMode="auto">
          <a:xfrm>
            <a:off x="68580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75" name="Rectangle 1035"/>
          <p:cNvSpPr>
            <a:spLocks noChangeArrowheads="1"/>
          </p:cNvSpPr>
          <p:nvPr/>
        </p:nvSpPr>
        <p:spPr bwMode="auto">
          <a:xfrm>
            <a:off x="73152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76" name="Rectangle 1036"/>
          <p:cNvSpPr>
            <a:spLocks noChangeArrowheads="1"/>
          </p:cNvSpPr>
          <p:nvPr/>
        </p:nvSpPr>
        <p:spPr bwMode="auto">
          <a:xfrm>
            <a:off x="77724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77" name="Rectangle 1037"/>
          <p:cNvSpPr>
            <a:spLocks noChangeArrowheads="1"/>
          </p:cNvSpPr>
          <p:nvPr/>
        </p:nvSpPr>
        <p:spPr bwMode="auto">
          <a:xfrm>
            <a:off x="8229600" y="2465388"/>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78" name="Text Box 1038"/>
          <p:cNvSpPr txBox="1">
            <a:spLocks noChangeArrowheads="1"/>
          </p:cNvSpPr>
          <p:nvPr/>
        </p:nvSpPr>
        <p:spPr bwMode="auto">
          <a:xfrm>
            <a:off x="4648200" y="2514600"/>
            <a:ext cx="3032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F</a:t>
            </a:r>
          </a:p>
        </p:txBody>
      </p:sp>
      <p:sp>
        <p:nvSpPr>
          <p:cNvPr id="472079" name="Text Box 1039"/>
          <p:cNvSpPr txBox="1">
            <a:spLocks noChangeArrowheads="1"/>
          </p:cNvSpPr>
          <p:nvPr/>
        </p:nvSpPr>
        <p:spPr bwMode="auto">
          <a:xfrm>
            <a:off x="5105400" y="2514601"/>
            <a:ext cx="368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O</a:t>
            </a:r>
          </a:p>
        </p:txBody>
      </p:sp>
      <p:sp>
        <p:nvSpPr>
          <p:cNvPr id="472080" name="Text Box 1040"/>
          <p:cNvSpPr txBox="1">
            <a:spLocks noChangeArrowheads="1"/>
          </p:cNvSpPr>
          <p:nvPr/>
        </p:nvSpPr>
        <p:spPr bwMode="auto">
          <a:xfrm>
            <a:off x="5562600" y="2514600"/>
            <a:ext cx="3337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A</a:t>
            </a:r>
          </a:p>
        </p:txBody>
      </p:sp>
      <p:sp>
        <p:nvSpPr>
          <p:cNvPr id="472081" name="Text Box 1041"/>
          <p:cNvSpPr txBox="1">
            <a:spLocks noChangeArrowheads="1"/>
          </p:cNvSpPr>
          <p:nvPr/>
        </p:nvSpPr>
        <p:spPr bwMode="auto">
          <a:xfrm>
            <a:off x="6019800" y="2514600"/>
            <a:ext cx="3241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R</a:t>
            </a:r>
          </a:p>
        </p:txBody>
      </p:sp>
      <p:sp>
        <p:nvSpPr>
          <p:cNvPr id="472082" name="Text Box 1042"/>
          <p:cNvSpPr txBox="1">
            <a:spLocks noChangeArrowheads="1"/>
          </p:cNvSpPr>
          <p:nvPr/>
        </p:nvSpPr>
        <p:spPr bwMode="auto">
          <a:xfrm>
            <a:off x="6477000" y="2514600"/>
            <a:ext cx="3497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N</a:t>
            </a:r>
          </a:p>
        </p:txBody>
      </p:sp>
      <p:sp>
        <p:nvSpPr>
          <p:cNvPr id="472083" name="Text Box 1043"/>
          <p:cNvSpPr txBox="1">
            <a:spLocks noChangeArrowheads="1"/>
          </p:cNvSpPr>
          <p:nvPr/>
        </p:nvSpPr>
        <p:spPr bwMode="auto">
          <a:xfrm>
            <a:off x="7391400" y="2514600"/>
            <a:ext cx="3241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R</a:t>
            </a:r>
          </a:p>
        </p:txBody>
      </p:sp>
      <p:sp>
        <p:nvSpPr>
          <p:cNvPr id="472084" name="Text Box 1044"/>
          <p:cNvSpPr txBox="1">
            <a:spLocks noChangeArrowheads="1"/>
          </p:cNvSpPr>
          <p:nvPr/>
        </p:nvSpPr>
        <p:spPr bwMode="auto">
          <a:xfrm>
            <a:off x="8305800" y="2514600"/>
            <a:ext cx="3097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T</a:t>
            </a:r>
          </a:p>
        </p:txBody>
      </p:sp>
      <p:sp>
        <p:nvSpPr>
          <p:cNvPr id="472085" name="Rectangle 1045"/>
          <p:cNvSpPr>
            <a:spLocks noChangeArrowheads="1"/>
          </p:cNvSpPr>
          <p:nvPr/>
        </p:nvSpPr>
        <p:spPr bwMode="auto">
          <a:xfrm>
            <a:off x="41148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accent2"/>
                </a:solidFill>
              </a:rPr>
              <a:t>7</a:t>
            </a:r>
          </a:p>
        </p:txBody>
      </p:sp>
      <p:sp>
        <p:nvSpPr>
          <p:cNvPr id="472086" name="Rectangle 1046"/>
          <p:cNvSpPr>
            <a:spLocks noChangeArrowheads="1"/>
          </p:cNvSpPr>
          <p:nvPr/>
        </p:nvSpPr>
        <p:spPr bwMode="auto">
          <a:xfrm>
            <a:off x="45720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87" name="Rectangle 1047"/>
          <p:cNvSpPr>
            <a:spLocks noChangeArrowheads="1"/>
          </p:cNvSpPr>
          <p:nvPr/>
        </p:nvSpPr>
        <p:spPr bwMode="auto">
          <a:xfrm>
            <a:off x="50292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88" name="Rectangle 1048"/>
          <p:cNvSpPr>
            <a:spLocks noChangeArrowheads="1"/>
          </p:cNvSpPr>
          <p:nvPr/>
        </p:nvSpPr>
        <p:spPr bwMode="auto">
          <a:xfrm>
            <a:off x="54864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89" name="Rectangle 1049"/>
          <p:cNvSpPr>
            <a:spLocks noChangeArrowheads="1"/>
          </p:cNvSpPr>
          <p:nvPr/>
        </p:nvSpPr>
        <p:spPr bwMode="auto">
          <a:xfrm>
            <a:off x="59436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90" name="Rectangle 1050"/>
          <p:cNvSpPr>
            <a:spLocks noChangeArrowheads="1"/>
          </p:cNvSpPr>
          <p:nvPr/>
        </p:nvSpPr>
        <p:spPr bwMode="auto">
          <a:xfrm>
            <a:off x="64008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91" name="Rectangle 1051"/>
          <p:cNvSpPr>
            <a:spLocks noChangeArrowheads="1"/>
          </p:cNvSpPr>
          <p:nvPr/>
        </p:nvSpPr>
        <p:spPr bwMode="auto">
          <a:xfrm>
            <a:off x="68580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accent2"/>
                </a:solidFill>
              </a:rPr>
              <a:t>9</a:t>
            </a:r>
          </a:p>
        </p:txBody>
      </p:sp>
      <p:sp>
        <p:nvSpPr>
          <p:cNvPr id="472092" name="Rectangle 1052"/>
          <p:cNvSpPr>
            <a:spLocks noChangeArrowheads="1"/>
          </p:cNvSpPr>
          <p:nvPr/>
        </p:nvSpPr>
        <p:spPr bwMode="auto">
          <a:xfrm>
            <a:off x="73152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93" name="Rectangle 1053"/>
          <p:cNvSpPr>
            <a:spLocks noChangeArrowheads="1"/>
          </p:cNvSpPr>
          <p:nvPr/>
        </p:nvSpPr>
        <p:spPr bwMode="auto">
          <a:xfrm>
            <a:off x="77724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accent2"/>
                </a:solidFill>
              </a:rPr>
              <a:t>0</a:t>
            </a:r>
          </a:p>
        </p:txBody>
      </p:sp>
      <p:sp>
        <p:nvSpPr>
          <p:cNvPr id="472094" name="Rectangle 1054"/>
          <p:cNvSpPr>
            <a:spLocks noChangeArrowheads="1"/>
          </p:cNvSpPr>
          <p:nvPr/>
        </p:nvSpPr>
        <p:spPr bwMode="auto">
          <a:xfrm>
            <a:off x="8229600" y="3048000"/>
            <a:ext cx="457200" cy="457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095" name="Text Box 1055"/>
          <p:cNvSpPr txBox="1">
            <a:spLocks noChangeArrowheads="1"/>
          </p:cNvSpPr>
          <p:nvPr/>
        </p:nvSpPr>
        <p:spPr bwMode="auto">
          <a:xfrm>
            <a:off x="46482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3</a:t>
            </a:r>
          </a:p>
        </p:txBody>
      </p:sp>
      <p:sp>
        <p:nvSpPr>
          <p:cNvPr id="472096" name="Text Box 1056"/>
          <p:cNvSpPr txBox="1">
            <a:spLocks noChangeArrowheads="1"/>
          </p:cNvSpPr>
          <p:nvPr/>
        </p:nvSpPr>
        <p:spPr bwMode="auto">
          <a:xfrm>
            <a:off x="51054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8</a:t>
            </a:r>
          </a:p>
        </p:txBody>
      </p:sp>
      <p:sp>
        <p:nvSpPr>
          <p:cNvPr id="472097" name="Text Box 1057"/>
          <p:cNvSpPr txBox="1">
            <a:spLocks noChangeArrowheads="1"/>
          </p:cNvSpPr>
          <p:nvPr/>
        </p:nvSpPr>
        <p:spPr bwMode="auto">
          <a:xfrm>
            <a:off x="55626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6</a:t>
            </a:r>
          </a:p>
        </p:txBody>
      </p:sp>
      <p:sp>
        <p:nvSpPr>
          <p:cNvPr id="472098" name="Text Box 1058"/>
          <p:cNvSpPr txBox="1">
            <a:spLocks noChangeArrowheads="1"/>
          </p:cNvSpPr>
          <p:nvPr/>
        </p:nvSpPr>
        <p:spPr bwMode="auto">
          <a:xfrm>
            <a:off x="60198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4</a:t>
            </a:r>
          </a:p>
        </p:txBody>
      </p:sp>
      <p:sp>
        <p:nvSpPr>
          <p:cNvPr id="472099" name="Text Box 1059"/>
          <p:cNvSpPr txBox="1">
            <a:spLocks noChangeArrowheads="1"/>
          </p:cNvSpPr>
          <p:nvPr/>
        </p:nvSpPr>
        <p:spPr bwMode="auto">
          <a:xfrm>
            <a:off x="6477000" y="3097214"/>
            <a:ext cx="395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-1</a:t>
            </a:r>
          </a:p>
        </p:txBody>
      </p:sp>
      <p:sp>
        <p:nvSpPr>
          <p:cNvPr id="472100" name="Text Box 1060"/>
          <p:cNvSpPr txBox="1">
            <a:spLocks noChangeArrowheads="1"/>
          </p:cNvSpPr>
          <p:nvPr/>
        </p:nvSpPr>
        <p:spPr bwMode="auto">
          <a:xfrm>
            <a:off x="7391400" y="3097213"/>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10</a:t>
            </a:r>
          </a:p>
        </p:txBody>
      </p:sp>
      <p:sp>
        <p:nvSpPr>
          <p:cNvPr id="472101" name="Text Box 1061"/>
          <p:cNvSpPr txBox="1">
            <a:spLocks noChangeArrowheads="1"/>
          </p:cNvSpPr>
          <p:nvPr/>
        </p:nvSpPr>
        <p:spPr bwMode="auto">
          <a:xfrm>
            <a:off x="8305800" y="309721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5</a:t>
            </a:r>
          </a:p>
        </p:txBody>
      </p:sp>
      <p:sp>
        <p:nvSpPr>
          <p:cNvPr id="472102" name="Text Box 1062"/>
          <p:cNvSpPr txBox="1">
            <a:spLocks noChangeArrowheads="1"/>
          </p:cNvSpPr>
          <p:nvPr/>
        </p:nvSpPr>
        <p:spPr bwMode="auto">
          <a:xfrm>
            <a:off x="2895600" y="2438400"/>
            <a:ext cx="620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a:t>Data</a:t>
            </a:r>
          </a:p>
        </p:txBody>
      </p:sp>
      <p:sp>
        <p:nvSpPr>
          <p:cNvPr id="472103" name="Text Box 1063"/>
          <p:cNvSpPr txBox="1">
            <a:spLocks noChangeArrowheads="1"/>
          </p:cNvSpPr>
          <p:nvPr/>
        </p:nvSpPr>
        <p:spPr bwMode="auto">
          <a:xfrm>
            <a:off x="2895600" y="3048000"/>
            <a:ext cx="1066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t>Next</a:t>
            </a:r>
          </a:p>
        </p:txBody>
      </p:sp>
      <p:sp>
        <p:nvSpPr>
          <p:cNvPr id="472104" name="Rectangle 1064"/>
          <p:cNvSpPr>
            <a:spLocks noChangeArrowheads="1"/>
          </p:cNvSpPr>
          <p:nvPr/>
        </p:nvSpPr>
        <p:spPr bwMode="auto">
          <a:xfrm>
            <a:off x="41148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a:t>1</a:t>
            </a:r>
          </a:p>
        </p:txBody>
      </p:sp>
      <p:sp>
        <p:nvSpPr>
          <p:cNvPr id="472105" name="Rectangle 1065"/>
          <p:cNvSpPr>
            <a:spLocks noChangeArrowheads="1"/>
          </p:cNvSpPr>
          <p:nvPr/>
        </p:nvSpPr>
        <p:spPr bwMode="auto">
          <a:xfrm>
            <a:off x="45720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106" name="Rectangle 1066"/>
          <p:cNvSpPr>
            <a:spLocks noChangeArrowheads="1"/>
          </p:cNvSpPr>
          <p:nvPr/>
        </p:nvSpPr>
        <p:spPr bwMode="auto">
          <a:xfrm>
            <a:off x="50292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107" name="Rectangle 1067"/>
          <p:cNvSpPr>
            <a:spLocks noChangeArrowheads="1"/>
          </p:cNvSpPr>
          <p:nvPr/>
        </p:nvSpPr>
        <p:spPr bwMode="auto">
          <a:xfrm>
            <a:off x="54864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108" name="Rectangle 1068"/>
          <p:cNvSpPr>
            <a:spLocks noChangeArrowheads="1"/>
          </p:cNvSpPr>
          <p:nvPr/>
        </p:nvSpPr>
        <p:spPr bwMode="auto">
          <a:xfrm>
            <a:off x="59436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109" name="Rectangle 1069"/>
          <p:cNvSpPr>
            <a:spLocks noChangeArrowheads="1"/>
          </p:cNvSpPr>
          <p:nvPr/>
        </p:nvSpPr>
        <p:spPr bwMode="auto">
          <a:xfrm>
            <a:off x="64008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110" name="Rectangle 1070"/>
          <p:cNvSpPr>
            <a:spLocks noChangeArrowheads="1"/>
          </p:cNvSpPr>
          <p:nvPr/>
        </p:nvSpPr>
        <p:spPr bwMode="auto">
          <a:xfrm>
            <a:off x="68580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a:t>7</a:t>
            </a:r>
          </a:p>
        </p:txBody>
      </p:sp>
      <p:sp>
        <p:nvSpPr>
          <p:cNvPr id="472111" name="Rectangle 1071"/>
          <p:cNvSpPr>
            <a:spLocks noChangeArrowheads="1"/>
          </p:cNvSpPr>
          <p:nvPr/>
        </p:nvSpPr>
        <p:spPr bwMode="auto">
          <a:xfrm>
            <a:off x="73152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112" name="Rectangle 1072"/>
          <p:cNvSpPr>
            <a:spLocks noChangeArrowheads="1"/>
          </p:cNvSpPr>
          <p:nvPr/>
        </p:nvSpPr>
        <p:spPr bwMode="auto">
          <a:xfrm>
            <a:off x="77724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a:t>9</a:t>
            </a:r>
          </a:p>
        </p:txBody>
      </p:sp>
      <p:sp>
        <p:nvSpPr>
          <p:cNvPr id="472113" name="Rectangle 1073"/>
          <p:cNvSpPr>
            <a:spLocks noChangeArrowheads="1"/>
          </p:cNvSpPr>
          <p:nvPr/>
        </p:nvSpPr>
        <p:spPr bwMode="auto">
          <a:xfrm>
            <a:off x="8229600" y="185578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72114" name="Text Box 1074"/>
          <p:cNvSpPr txBox="1">
            <a:spLocks noChangeArrowheads="1"/>
          </p:cNvSpPr>
          <p:nvPr/>
        </p:nvSpPr>
        <p:spPr bwMode="auto">
          <a:xfrm>
            <a:off x="46482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2</a:t>
            </a:r>
          </a:p>
        </p:txBody>
      </p:sp>
      <p:sp>
        <p:nvSpPr>
          <p:cNvPr id="472115" name="Text Box 1075"/>
          <p:cNvSpPr txBox="1">
            <a:spLocks noChangeArrowheads="1"/>
          </p:cNvSpPr>
          <p:nvPr/>
        </p:nvSpPr>
        <p:spPr bwMode="auto">
          <a:xfrm>
            <a:off x="51054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3</a:t>
            </a:r>
          </a:p>
        </p:txBody>
      </p:sp>
      <p:sp>
        <p:nvSpPr>
          <p:cNvPr id="472116" name="Text Box 1076"/>
          <p:cNvSpPr txBox="1">
            <a:spLocks noChangeArrowheads="1"/>
          </p:cNvSpPr>
          <p:nvPr/>
        </p:nvSpPr>
        <p:spPr bwMode="auto">
          <a:xfrm>
            <a:off x="55626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4</a:t>
            </a:r>
          </a:p>
        </p:txBody>
      </p:sp>
      <p:sp>
        <p:nvSpPr>
          <p:cNvPr id="472117" name="Text Box 1077"/>
          <p:cNvSpPr txBox="1">
            <a:spLocks noChangeArrowheads="1"/>
          </p:cNvSpPr>
          <p:nvPr/>
        </p:nvSpPr>
        <p:spPr bwMode="auto">
          <a:xfrm>
            <a:off x="60198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5</a:t>
            </a:r>
          </a:p>
        </p:txBody>
      </p:sp>
      <p:sp>
        <p:nvSpPr>
          <p:cNvPr id="472118" name="Text Box 1078"/>
          <p:cNvSpPr txBox="1">
            <a:spLocks noChangeArrowheads="1"/>
          </p:cNvSpPr>
          <p:nvPr/>
        </p:nvSpPr>
        <p:spPr bwMode="auto">
          <a:xfrm>
            <a:off x="64770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6</a:t>
            </a:r>
          </a:p>
        </p:txBody>
      </p:sp>
      <p:sp>
        <p:nvSpPr>
          <p:cNvPr id="472119" name="Text Box 1079"/>
          <p:cNvSpPr txBox="1">
            <a:spLocks noChangeArrowheads="1"/>
          </p:cNvSpPr>
          <p:nvPr/>
        </p:nvSpPr>
        <p:spPr bwMode="auto">
          <a:xfrm>
            <a:off x="73914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8</a:t>
            </a:r>
          </a:p>
        </p:txBody>
      </p:sp>
      <p:sp>
        <p:nvSpPr>
          <p:cNvPr id="472120" name="Text Box 1080"/>
          <p:cNvSpPr txBox="1">
            <a:spLocks noChangeArrowheads="1"/>
          </p:cNvSpPr>
          <p:nvPr/>
        </p:nvSpPr>
        <p:spPr bwMode="auto">
          <a:xfrm>
            <a:off x="8305800" y="19050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000"/>
              <a:t>10</a:t>
            </a:r>
          </a:p>
        </p:txBody>
      </p:sp>
      <p:sp>
        <p:nvSpPr>
          <p:cNvPr id="472121" name="Text Box 1081"/>
          <p:cNvSpPr txBox="1">
            <a:spLocks noChangeArrowheads="1"/>
          </p:cNvSpPr>
          <p:nvPr/>
        </p:nvSpPr>
        <p:spPr bwMode="auto">
          <a:xfrm>
            <a:off x="2971800" y="3733800"/>
            <a:ext cx="1828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t>First = 2</a:t>
            </a:r>
          </a:p>
        </p:txBody>
      </p:sp>
      <p:sp>
        <p:nvSpPr>
          <p:cNvPr id="472124" name="Text Box 1084"/>
          <p:cNvSpPr txBox="1">
            <a:spLocks noChangeArrowheads="1"/>
          </p:cNvSpPr>
          <p:nvPr/>
        </p:nvSpPr>
        <p:spPr bwMode="auto">
          <a:xfrm>
            <a:off x="5105400" y="3733800"/>
            <a:ext cx="1828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chemeClr val="accent2"/>
                </a:solidFill>
              </a:rPr>
              <a:t>Free = 1</a:t>
            </a:r>
          </a:p>
        </p:txBody>
      </p:sp>
    </p:spTree>
    <p:extLst>
      <p:ext uri="{BB962C8B-B14F-4D97-AF65-F5344CB8AC3E}">
        <p14:creationId xmlns:p14="http://schemas.microsoft.com/office/powerpoint/2010/main" val="42678530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Array Limitations</a:t>
            </a:r>
          </a:p>
        </p:txBody>
      </p:sp>
      <p:sp>
        <p:nvSpPr>
          <p:cNvPr id="13315" name="Rectangle 3"/>
          <p:cNvSpPr>
            <a:spLocks noGrp="1" noChangeArrowheads="1"/>
          </p:cNvSpPr>
          <p:nvPr>
            <p:ph type="body" idx="1"/>
          </p:nvPr>
        </p:nvSpPr>
        <p:spPr/>
        <p:txBody>
          <a:bodyPr/>
          <a:lstStyle/>
          <a:p>
            <a:r>
              <a:rPr lang="en-US" altLang="en-US" dirty="0">
                <a:latin typeface="Times New Roman" panose="02020603050405020304" pitchFamily="18" charset="0"/>
                <a:cs typeface="Times New Roman" panose="02020603050405020304" pitchFamily="18" charset="0"/>
              </a:rPr>
              <a:t>What are the limitations of an array, as a data structure?</a:t>
            </a:r>
          </a:p>
          <a:p>
            <a:pPr lvl="1"/>
            <a:r>
              <a:rPr lang="en-US" altLang="en-US" dirty="0">
                <a:latin typeface="Times New Roman" panose="02020603050405020304" pitchFamily="18" charset="0"/>
                <a:cs typeface="Times New Roman" panose="02020603050405020304" pitchFamily="18" charset="0"/>
              </a:rPr>
              <a:t>Fixed size</a:t>
            </a:r>
          </a:p>
          <a:p>
            <a:pPr lvl="1"/>
            <a:r>
              <a:rPr lang="en-US" altLang="en-US" dirty="0">
                <a:latin typeface="Times New Roman" panose="02020603050405020304" pitchFamily="18" charset="0"/>
                <a:cs typeface="Times New Roman" panose="02020603050405020304" pitchFamily="18" charset="0"/>
              </a:rPr>
              <a:t>Physically stored in consecutive memory locations</a:t>
            </a:r>
          </a:p>
          <a:p>
            <a:pPr lvl="1"/>
            <a:r>
              <a:rPr lang="en-US" altLang="en-US" dirty="0">
                <a:latin typeface="Times New Roman" panose="02020603050405020304" pitchFamily="18" charset="0"/>
                <a:cs typeface="Times New Roman" panose="02020603050405020304" pitchFamily="18" charset="0"/>
              </a:rPr>
              <a:t>To insert or delete items, may need to shift data</a:t>
            </a:r>
          </a:p>
          <a:p>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2962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Singly Linked Lists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linked list, in its simplest form, is a collection of nodes that together form a linear ordering.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in the children’s game “Follow the Leader,” each node stores a pointer, called next, to the next node of the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addition, each node stores its associated element</a:t>
            </a:r>
            <a:r>
              <a:rPr lang="en-US"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Example of a singly linked list of airport codes. The next pointers are shown as arrows. The null pointer is denoted by ∅.</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254038" y="5146357"/>
            <a:ext cx="10099762" cy="1414463"/>
          </a:xfrm>
          <a:prstGeom prst="rect">
            <a:avLst/>
          </a:prstGeom>
        </p:spPr>
      </p:pic>
    </p:spTree>
    <p:extLst>
      <p:ext uri="{BB962C8B-B14F-4D97-AF65-F5344CB8AC3E}">
        <p14:creationId xmlns:p14="http://schemas.microsoft.com/office/powerpoint/2010/main" val="32570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Operations in a simple linked list:</a:t>
            </a:r>
          </a:p>
        </p:txBody>
      </p:sp>
      <p:sp>
        <p:nvSpPr>
          <p:cNvPr id="28675" name="Rectangle 3"/>
          <p:cNvSpPr>
            <a:spLocks noGrp="1" noChangeArrowheads="1"/>
          </p:cNvSpPr>
          <p:nvPr>
            <p:ph type="body" idx="1"/>
          </p:nvPr>
        </p:nvSpPr>
        <p:spPr/>
        <p:txBody>
          <a:bodyPr/>
          <a:lstStyle/>
          <a:p>
            <a:pPr>
              <a:lnSpc>
                <a:spcPct val="80000"/>
              </a:lnSpc>
            </a:pPr>
            <a:r>
              <a:rPr lang="en-US" altLang="en-US" sz="4000" dirty="0">
                <a:latin typeface="Times New Roman" panose="02020603050405020304" pitchFamily="18" charset="0"/>
                <a:cs typeface="Times New Roman" panose="02020603050405020304" pitchFamily="18" charset="0"/>
              </a:rPr>
              <a:t>Insertion</a:t>
            </a:r>
          </a:p>
          <a:p>
            <a:pPr>
              <a:lnSpc>
                <a:spcPct val="80000"/>
              </a:lnSpc>
            </a:pPr>
            <a:r>
              <a:rPr lang="en-US" altLang="en-US" sz="4000" dirty="0">
                <a:latin typeface="Times New Roman" panose="02020603050405020304" pitchFamily="18" charset="0"/>
                <a:cs typeface="Times New Roman" panose="02020603050405020304" pitchFamily="18" charset="0"/>
              </a:rPr>
              <a:t>Deletion</a:t>
            </a:r>
          </a:p>
          <a:p>
            <a:pPr>
              <a:lnSpc>
                <a:spcPct val="80000"/>
              </a:lnSpc>
            </a:pPr>
            <a:r>
              <a:rPr lang="en-US" altLang="en-US" sz="4000" dirty="0">
                <a:latin typeface="Times New Roman" panose="02020603050405020304" pitchFamily="18" charset="0"/>
                <a:cs typeface="Times New Roman" panose="02020603050405020304" pitchFamily="18" charset="0"/>
              </a:rPr>
              <a:t>Searching or Iterating through the list to display items.</a:t>
            </a:r>
          </a:p>
        </p:txBody>
      </p:sp>
    </p:spTree>
    <p:extLst>
      <p:ext uri="{BB962C8B-B14F-4D97-AF65-F5344CB8AC3E}">
        <p14:creationId xmlns:p14="http://schemas.microsoft.com/office/powerpoint/2010/main" val="14950000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The next pointer inside a node is a link or pointer to the next node of the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Moving </a:t>
            </a:r>
            <a:r>
              <a:rPr lang="en-US" dirty="0">
                <a:latin typeface="Times New Roman" panose="02020603050405020304" pitchFamily="18" charset="0"/>
                <a:cs typeface="Times New Roman" panose="02020603050405020304" pitchFamily="18" charset="0"/>
              </a:rPr>
              <a:t>from one node to another by following a next reference is known as link hopping or pointer hopping.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first and last nodes of a linked list are called the head and tail of the list, respectively. </a:t>
            </a:r>
          </a:p>
          <a:p>
            <a:r>
              <a:rPr lang="en-US" dirty="0" smtClean="0">
                <a:latin typeface="Times New Roman" panose="02020603050405020304" pitchFamily="18" charset="0"/>
                <a:cs typeface="Times New Roman" panose="02020603050405020304" pitchFamily="18" charset="0"/>
              </a:rPr>
              <a:t>Thus, we can link-hop through the list, starting at the head and ending at the tail.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82220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We can identify the tail as the node having a null next reference.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structure is called a singly linked list because each node stores a single link.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Like </a:t>
            </a:r>
            <a:r>
              <a:rPr lang="en-US" dirty="0">
                <a:latin typeface="Times New Roman" panose="02020603050405020304" pitchFamily="18" charset="0"/>
                <a:cs typeface="Times New Roman" panose="02020603050405020304" pitchFamily="18" charset="0"/>
              </a:rPr>
              <a:t>an array, a singly linked list maintains its elements in a certain order, as determined by the chain of next links.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Unlike </a:t>
            </a:r>
            <a:r>
              <a:rPr lang="en-US" dirty="0">
                <a:latin typeface="Times New Roman" panose="02020603050405020304" pitchFamily="18" charset="0"/>
                <a:cs typeface="Times New Roman" panose="02020603050405020304" pitchFamily="18" charset="0"/>
              </a:rPr>
              <a:t>an array, a singly linked list does not have a predetermined fixed size. It can be resized by adding or removing nodes.</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56961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Implementing a Singly Linked List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Let us implement a singly linked list of strings.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first define a class </a:t>
            </a:r>
            <a:r>
              <a:rPr lang="en-US" dirty="0" err="1" smtClean="0">
                <a:latin typeface="Times New Roman" panose="02020603050405020304" pitchFamily="18" charset="0"/>
                <a:cs typeface="Times New Roman" panose="02020603050405020304" pitchFamily="18" charset="0"/>
              </a:rPr>
              <a:t>StringNode</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node stores two values, the member </a:t>
            </a:r>
            <a:r>
              <a:rPr lang="en-US" dirty="0" err="1">
                <a:latin typeface="Times New Roman" panose="02020603050405020304" pitchFamily="18" charset="0"/>
                <a:cs typeface="Times New Roman" panose="02020603050405020304" pitchFamily="18" charset="0"/>
              </a:rPr>
              <a:t>elem</a:t>
            </a:r>
            <a:r>
              <a:rPr lang="en-US" dirty="0">
                <a:latin typeface="Times New Roman" panose="02020603050405020304" pitchFamily="18" charset="0"/>
                <a:cs typeface="Times New Roman" panose="02020603050405020304" pitchFamily="18" charset="0"/>
              </a:rPr>
              <a:t> stores the element stored in this node, which in this case is a character string.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member next stores a pointer to the next node of the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make the linked list class a friend, so that it can access the node’s private members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7990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class </a:t>
            </a:r>
            <a:r>
              <a:rPr lang="en-IN" dirty="0" err="1">
                <a:latin typeface="Times New Roman" panose="02020603050405020304" pitchFamily="18" charset="0"/>
                <a:cs typeface="Times New Roman" panose="02020603050405020304" pitchFamily="18" charset="0"/>
              </a:rPr>
              <a:t>StringNode</a:t>
            </a:r>
            <a:r>
              <a:rPr lang="en-IN" dirty="0">
                <a:latin typeface="Times New Roman" panose="02020603050405020304" pitchFamily="18" charset="0"/>
                <a:cs typeface="Times New Roman" panose="02020603050405020304" pitchFamily="18" charset="0"/>
              </a:rPr>
              <a:t> { // a node in a list of strings </a:t>
            </a:r>
            <a:endParaRPr lang="en-IN" dirty="0" smtClean="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private</a:t>
            </a:r>
            <a:r>
              <a:rPr lang="en-IN" dirty="0">
                <a:latin typeface="Times New Roman" panose="02020603050405020304" pitchFamily="18" charset="0"/>
                <a:cs typeface="Times New Roman" panose="02020603050405020304" pitchFamily="18" charset="0"/>
              </a:rPr>
              <a:t>: </a:t>
            </a:r>
            <a:endParaRPr lang="en-IN" dirty="0" smtClean="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string </a:t>
            </a:r>
            <a:r>
              <a:rPr lang="en-IN" dirty="0" err="1">
                <a:latin typeface="Times New Roman" panose="02020603050405020304" pitchFamily="18" charset="0"/>
                <a:cs typeface="Times New Roman" panose="02020603050405020304" pitchFamily="18" charset="0"/>
              </a:rPr>
              <a:t>elem</a:t>
            </a:r>
            <a:r>
              <a:rPr lang="en-IN" dirty="0">
                <a:latin typeface="Times New Roman" panose="02020603050405020304" pitchFamily="18" charset="0"/>
                <a:cs typeface="Times New Roman" panose="02020603050405020304" pitchFamily="18" charset="0"/>
              </a:rPr>
              <a:t>; // element value </a:t>
            </a:r>
            <a:endParaRPr lang="en-IN" dirty="0" smtClean="0">
              <a:latin typeface="Times New Roman" panose="02020603050405020304" pitchFamily="18" charset="0"/>
              <a:cs typeface="Times New Roman" panose="02020603050405020304" pitchFamily="18" charset="0"/>
            </a:endParaRPr>
          </a:p>
          <a:p>
            <a:r>
              <a:rPr lang="en-IN" dirty="0" err="1" smtClean="0">
                <a:latin typeface="Times New Roman" panose="02020603050405020304" pitchFamily="18" charset="0"/>
                <a:cs typeface="Times New Roman" panose="02020603050405020304" pitchFamily="18" charset="0"/>
              </a:rPr>
              <a:t>StringNode</a:t>
            </a:r>
            <a:r>
              <a:rPr lang="en-IN" dirty="0">
                <a:latin typeface="Times New Roman" panose="02020603050405020304" pitchFamily="18" charset="0"/>
                <a:cs typeface="Times New Roman" panose="02020603050405020304" pitchFamily="18" charset="0"/>
              </a:rPr>
              <a:t>* next; // next item in the list </a:t>
            </a:r>
            <a:endParaRPr lang="en-IN" dirty="0" smtClean="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friend </a:t>
            </a:r>
            <a:r>
              <a:rPr lang="en-IN" dirty="0">
                <a:latin typeface="Times New Roman" panose="02020603050405020304" pitchFamily="18" charset="0"/>
                <a:cs typeface="Times New Roman" panose="02020603050405020304" pitchFamily="18" charset="0"/>
              </a:rPr>
              <a:t>class </a:t>
            </a:r>
            <a:r>
              <a:rPr lang="en-IN" dirty="0" err="1">
                <a:latin typeface="Times New Roman" panose="02020603050405020304" pitchFamily="18" charset="0"/>
                <a:cs typeface="Times New Roman" panose="02020603050405020304" pitchFamily="18" charset="0"/>
              </a:rPr>
              <a:t>StringLinkedList</a:t>
            </a:r>
            <a:r>
              <a:rPr lang="en-IN" dirty="0">
                <a:latin typeface="Times New Roman" panose="02020603050405020304" pitchFamily="18" charset="0"/>
                <a:cs typeface="Times New Roman" panose="02020603050405020304" pitchFamily="18" charset="0"/>
              </a:rPr>
              <a:t>; // provide </a:t>
            </a:r>
            <a:r>
              <a:rPr lang="en-IN" dirty="0" err="1">
                <a:latin typeface="Times New Roman" panose="02020603050405020304" pitchFamily="18" charset="0"/>
                <a:cs typeface="Times New Roman" panose="02020603050405020304" pitchFamily="18" charset="0"/>
              </a:rPr>
              <a:t>StringLinkedList</a:t>
            </a:r>
            <a:r>
              <a:rPr lang="en-IN" dirty="0">
                <a:latin typeface="Times New Roman" panose="02020603050405020304" pitchFamily="18" charset="0"/>
                <a:cs typeface="Times New Roman" panose="02020603050405020304" pitchFamily="18" charset="0"/>
              </a:rPr>
              <a:t> access </a:t>
            </a:r>
            <a:endParaRPr lang="en-IN" dirty="0" smtClean="0">
              <a:latin typeface="Times New Roman" panose="02020603050405020304" pitchFamily="18" charset="0"/>
              <a:cs typeface="Times New Roman" panose="02020603050405020304" pitchFamily="18" charset="0"/>
            </a:endParaRPr>
          </a:p>
          <a:p>
            <a:r>
              <a:rPr lang="en-IN" dirty="0" smtClean="0">
                <a:latin typeface="Times New Roman" panose="02020603050405020304" pitchFamily="18" charset="0"/>
                <a:cs typeface="Times New Roman" panose="02020603050405020304" pitchFamily="18" charset="0"/>
              </a:rPr>
              <a:t>}; </a:t>
            </a:r>
          </a:p>
          <a:p>
            <a:r>
              <a:rPr lang="en-IN" dirty="0" smtClean="0">
                <a:latin typeface="Times New Roman" panose="02020603050405020304" pitchFamily="18" charset="0"/>
                <a:cs typeface="Times New Roman" panose="02020603050405020304" pitchFamily="18" charset="0"/>
              </a:rPr>
              <a:t>This is an example of a </a:t>
            </a:r>
            <a:r>
              <a:rPr lang="en-IN" dirty="0">
                <a:latin typeface="Times New Roman" panose="02020603050405020304" pitchFamily="18" charset="0"/>
                <a:cs typeface="Times New Roman" panose="02020603050405020304" pitchFamily="18" charset="0"/>
              </a:rPr>
              <a:t>node in a singly linked list of strings</a:t>
            </a:r>
          </a:p>
        </p:txBody>
      </p:sp>
    </p:spTree>
    <p:extLst>
      <p:ext uri="{BB962C8B-B14F-4D97-AF65-F5344CB8AC3E}">
        <p14:creationId xmlns:p14="http://schemas.microsoft.com/office/powerpoint/2010/main" val="9397456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Insertion to the Front of a Singly Linked List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Insertion of an element at the head of a singly linked list: (a) before the insertion; (b) creation of a new node; (c) after the insertion.</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148840" y="2783588"/>
            <a:ext cx="7200900" cy="4074412"/>
          </a:xfrm>
          <a:prstGeom prst="rect">
            <a:avLst/>
          </a:prstGeom>
        </p:spPr>
      </p:pic>
    </p:spTree>
    <p:extLst>
      <p:ext uri="{BB962C8B-B14F-4D97-AF65-F5344CB8AC3E}">
        <p14:creationId xmlns:p14="http://schemas.microsoft.com/office/powerpoint/2010/main" val="27768377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Removal from the Front of a Singly Linked List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Removal of an element at the head of a singly linked list: (a) before the removal; (b) “linking out” the old new node; (c) after the removal.</a:t>
            </a:r>
            <a:endParaRPr lang="en-IN"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2684145" y="2891462"/>
            <a:ext cx="5819775" cy="3786198"/>
          </a:xfrm>
          <a:prstGeom prst="rect">
            <a:avLst/>
          </a:prstGeom>
        </p:spPr>
      </p:pic>
    </p:spTree>
    <p:extLst>
      <p:ext uri="{BB962C8B-B14F-4D97-AF65-F5344CB8AC3E}">
        <p14:creationId xmlns:p14="http://schemas.microsoft.com/office/powerpoint/2010/main" val="8193374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38200" y="159543"/>
            <a:ext cx="10515600" cy="1325563"/>
          </a:xfrm>
        </p:spPr>
        <p:txBody>
          <a:bodyPr/>
          <a:lstStyle/>
          <a:p>
            <a:r>
              <a:rPr lang="en-US" altLang="en-US" b="1" dirty="0">
                <a:latin typeface="Times New Roman" panose="02020603050405020304" pitchFamily="18" charset="0"/>
                <a:cs typeface="Times New Roman" panose="02020603050405020304" pitchFamily="18" charset="0"/>
              </a:rPr>
              <a:t>Nodes</a:t>
            </a:r>
          </a:p>
        </p:txBody>
      </p:sp>
      <p:sp>
        <p:nvSpPr>
          <p:cNvPr id="17411" name="Rectangle 3"/>
          <p:cNvSpPr>
            <a:spLocks noGrp="1" noChangeArrowheads="1"/>
          </p:cNvSpPr>
          <p:nvPr>
            <p:ph type="body" idx="1"/>
          </p:nvPr>
        </p:nvSpPr>
        <p:spPr>
          <a:xfrm>
            <a:off x="838200" y="1600200"/>
            <a:ext cx="10515600" cy="5257800"/>
          </a:xfrm>
        </p:spPr>
        <p:txBody>
          <a:bodyPr>
            <a:normAutofit/>
          </a:bodyPr>
          <a:lstStyle/>
          <a:p>
            <a:pPr>
              <a:lnSpc>
                <a:spcPct val="90000"/>
              </a:lnSpc>
            </a:pPr>
            <a:r>
              <a:rPr lang="en-US" altLang="en-US" dirty="0">
                <a:latin typeface="Times New Roman" panose="02020603050405020304" pitchFamily="18" charset="0"/>
                <a:cs typeface="Times New Roman" panose="02020603050405020304" pitchFamily="18" charset="0"/>
              </a:rPr>
              <a:t>A linked list is an ordered sequence of items called </a:t>
            </a:r>
            <a:r>
              <a:rPr lang="en-US" altLang="en-US" b="1" i="1" dirty="0">
                <a:solidFill>
                  <a:schemeClr val="hlink"/>
                </a:solidFill>
                <a:latin typeface="Times New Roman" panose="02020603050405020304" pitchFamily="18" charset="0"/>
                <a:cs typeface="Times New Roman" panose="02020603050405020304" pitchFamily="18" charset="0"/>
              </a:rPr>
              <a:t>nodes</a:t>
            </a:r>
          </a:p>
          <a:p>
            <a:pPr lvl="1">
              <a:lnSpc>
                <a:spcPct val="90000"/>
              </a:lnSpc>
            </a:pPr>
            <a:r>
              <a:rPr lang="en-US" altLang="en-US" sz="2800" dirty="0">
                <a:solidFill>
                  <a:schemeClr val="accent2"/>
                </a:solidFill>
                <a:latin typeface="Times New Roman" panose="02020603050405020304" pitchFamily="18" charset="0"/>
                <a:cs typeface="Times New Roman" panose="02020603050405020304" pitchFamily="18" charset="0"/>
              </a:rPr>
              <a:t>A node is the basic unit of representation in a linked list</a:t>
            </a:r>
          </a:p>
          <a:p>
            <a:pPr>
              <a:lnSpc>
                <a:spcPct val="90000"/>
              </a:lnSpc>
            </a:pPr>
            <a:r>
              <a:rPr lang="en-US" altLang="en-US" dirty="0">
                <a:latin typeface="Times New Roman" panose="02020603050405020304" pitchFamily="18" charset="0"/>
                <a:cs typeface="Times New Roman" panose="02020603050405020304" pitchFamily="18" charset="0"/>
              </a:rPr>
              <a:t>A</a:t>
            </a:r>
            <a:r>
              <a:rPr lang="en-US" altLang="en-US" b="1" i="1" dirty="0">
                <a:latin typeface="Times New Roman" panose="02020603050405020304" pitchFamily="18" charset="0"/>
                <a:cs typeface="Times New Roman" panose="02020603050405020304" pitchFamily="18" charset="0"/>
              </a:rPr>
              <a:t> </a:t>
            </a:r>
            <a:r>
              <a:rPr lang="en-US" altLang="en-US" b="1" i="1" dirty="0">
                <a:solidFill>
                  <a:schemeClr val="hlink"/>
                </a:solidFill>
                <a:latin typeface="Times New Roman" panose="02020603050405020304" pitchFamily="18" charset="0"/>
                <a:cs typeface="Times New Roman" panose="02020603050405020304" pitchFamily="18" charset="0"/>
              </a:rPr>
              <a:t>node</a:t>
            </a:r>
            <a:r>
              <a:rPr lang="en-US" altLang="en-US" b="1" i="1" dirty="0">
                <a:solidFill>
                  <a:srgbClr val="CC0000"/>
                </a:solidFill>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in a</a:t>
            </a:r>
            <a:r>
              <a:rPr lang="en-US" altLang="en-US" b="1" i="1" dirty="0">
                <a:latin typeface="Times New Roman" panose="02020603050405020304" pitchFamily="18" charset="0"/>
                <a:cs typeface="Times New Roman" panose="02020603050405020304" pitchFamily="18" charset="0"/>
              </a:rPr>
              <a:t> </a:t>
            </a:r>
            <a:r>
              <a:rPr lang="en-US" altLang="en-US" b="1" i="1" dirty="0">
                <a:solidFill>
                  <a:schemeClr val="hlink"/>
                </a:solidFill>
                <a:latin typeface="Times New Roman" panose="02020603050405020304" pitchFamily="18" charset="0"/>
                <a:cs typeface="Times New Roman" panose="02020603050405020304" pitchFamily="18" charset="0"/>
              </a:rPr>
              <a:t>singly linked list</a:t>
            </a:r>
            <a:r>
              <a:rPr lang="en-US" altLang="en-US" b="1" i="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consists of two fields:</a:t>
            </a:r>
          </a:p>
          <a:p>
            <a:pPr lvl="1">
              <a:lnSpc>
                <a:spcPct val="90000"/>
              </a:lnSpc>
            </a:pPr>
            <a:r>
              <a:rPr lang="en-US" altLang="en-US" sz="2800" dirty="0">
                <a:latin typeface="Times New Roman" panose="02020603050405020304" pitchFamily="18" charset="0"/>
                <a:cs typeface="Times New Roman" panose="02020603050405020304" pitchFamily="18" charset="0"/>
              </a:rPr>
              <a:t>A </a:t>
            </a:r>
            <a:r>
              <a:rPr lang="en-US" altLang="en-US" sz="2800" b="1" i="1" dirty="0">
                <a:solidFill>
                  <a:schemeClr val="hlink"/>
                </a:solidFill>
                <a:latin typeface="Times New Roman" panose="02020603050405020304" pitchFamily="18" charset="0"/>
                <a:cs typeface="Times New Roman" panose="02020603050405020304" pitchFamily="18" charset="0"/>
              </a:rPr>
              <a:t>data</a:t>
            </a:r>
            <a:r>
              <a:rPr lang="en-US" altLang="en-US" sz="2800" dirty="0">
                <a:latin typeface="Times New Roman" panose="02020603050405020304" pitchFamily="18" charset="0"/>
                <a:cs typeface="Times New Roman" panose="02020603050405020304" pitchFamily="18" charset="0"/>
              </a:rPr>
              <a:t> portion</a:t>
            </a:r>
          </a:p>
          <a:p>
            <a:pPr lvl="1">
              <a:lnSpc>
                <a:spcPct val="90000"/>
              </a:lnSpc>
            </a:pPr>
            <a:r>
              <a:rPr lang="en-US" altLang="en-US" sz="2800" dirty="0">
                <a:latin typeface="Times New Roman" panose="02020603050405020304" pitchFamily="18" charset="0"/>
                <a:cs typeface="Times New Roman" panose="02020603050405020304" pitchFamily="18" charset="0"/>
              </a:rPr>
              <a:t>A </a:t>
            </a:r>
            <a:r>
              <a:rPr lang="en-US" altLang="en-US" sz="2800" b="1" i="1" dirty="0">
                <a:solidFill>
                  <a:schemeClr val="hlink"/>
                </a:solidFill>
                <a:latin typeface="Times New Roman" panose="02020603050405020304" pitchFamily="18" charset="0"/>
                <a:cs typeface="Times New Roman" panose="02020603050405020304" pitchFamily="18" charset="0"/>
              </a:rPr>
              <a:t>link (pointer)</a:t>
            </a:r>
            <a:r>
              <a:rPr lang="en-US" altLang="en-US" sz="2800" dirty="0">
                <a:latin typeface="Times New Roman" panose="02020603050405020304" pitchFamily="18" charset="0"/>
                <a:cs typeface="Times New Roman" panose="02020603050405020304" pitchFamily="18" charset="0"/>
              </a:rPr>
              <a:t> to the </a:t>
            </a:r>
            <a:r>
              <a:rPr lang="en-US" altLang="en-US" sz="2800" b="1" i="1" dirty="0">
                <a:solidFill>
                  <a:schemeClr val="tx2"/>
                </a:solidFill>
                <a:latin typeface="Times New Roman" panose="02020603050405020304" pitchFamily="18" charset="0"/>
                <a:cs typeface="Times New Roman" panose="02020603050405020304" pitchFamily="18" charset="0"/>
              </a:rPr>
              <a:t>next</a:t>
            </a:r>
            <a:r>
              <a:rPr lang="en-US" altLang="en-US" sz="2800" dirty="0">
                <a:latin typeface="Times New Roman" panose="02020603050405020304" pitchFamily="18" charset="0"/>
                <a:cs typeface="Times New Roman" panose="02020603050405020304" pitchFamily="18" charset="0"/>
              </a:rPr>
              <a:t> node in the structure</a:t>
            </a:r>
          </a:p>
          <a:p>
            <a:pPr>
              <a:lnSpc>
                <a:spcPct val="90000"/>
              </a:lnSpc>
            </a:pPr>
            <a:r>
              <a:rPr lang="en-US" altLang="en-US" dirty="0">
                <a:latin typeface="Times New Roman" panose="02020603050405020304" pitchFamily="18" charset="0"/>
                <a:cs typeface="Times New Roman" panose="02020603050405020304" pitchFamily="18" charset="0"/>
              </a:rPr>
              <a:t>The first item (node) in the linked list is accessed via a </a:t>
            </a:r>
            <a:r>
              <a:rPr lang="en-US" altLang="en-US" b="1" i="1" dirty="0">
                <a:solidFill>
                  <a:schemeClr val="hlink"/>
                </a:solidFill>
                <a:latin typeface="Times New Roman" panose="02020603050405020304" pitchFamily="18" charset="0"/>
                <a:cs typeface="Times New Roman" panose="02020603050405020304" pitchFamily="18" charset="0"/>
              </a:rPr>
              <a:t>front</a:t>
            </a:r>
            <a:r>
              <a:rPr lang="en-US" altLang="en-US" dirty="0">
                <a:latin typeface="Times New Roman" panose="02020603050405020304" pitchFamily="18" charset="0"/>
                <a:cs typeface="Times New Roman" panose="02020603050405020304" pitchFamily="18" charset="0"/>
              </a:rPr>
              <a:t> or </a:t>
            </a:r>
            <a:r>
              <a:rPr lang="en-US" altLang="en-US" b="1" i="1" dirty="0">
                <a:solidFill>
                  <a:schemeClr val="hlink"/>
                </a:solidFill>
                <a:latin typeface="Times New Roman" panose="02020603050405020304" pitchFamily="18" charset="0"/>
                <a:cs typeface="Times New Roman" panose="02020603050405020304" pitchFamily="18" charset="0"/>
              </a:rPr>
              <a:t>head</a:t>
            </a:r>
            <a:r>
              <a:rPr lang="en-US" altLang="en-US" b="1" i="1" dirty="0">
                <a:solidFill>
                  <a:srgbClr val="CC0000"/>
                </a:solidFill>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pointer</a:t>
            </a:r>
          </a:p>
          <a:p>
            <a:pPr lvl="1">
              <a:lnSpc>
                <a:spcPct val="90000"/>
              </a:lnSpc>
            </a:pPr>
            <a:r>
              <a:rPr lang="en-US" altLang="en-US" sz="2800" dirty="0">
                <a:solidFill>
                  <a:schemeClr val="accent2"/>
                </a:solidFill>
                <a:latin typeface="Times New Roman" panose="02020603050405020304" pitchFamily="18" charset="0"/>
                <a:cs typeface="Times New Roman" panose="02020603050405020304" pitchFamily="18" charset="0"/>
              </a:rPr>
              <a:t>The linked list is defined by its head (this is its starting point)</a:t>
            </a:r>
          </a:p>
        </p:txBody>
      </p:sp>
    </p:spTree>
    <p:extLst>
      <p:ext uri="{BB962C8B-B14F-4D97-AF65-F5344CB8AC3E}">
        <p14:creationId xmlns:p14="http://schemas.microsoft.com/office/powerpoint/2010/main" val="32446935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Singly Linked List</a:t>
            </a:r>
          </a:p>
        </p:txBody>
      </p:sp>
      <p:sp>
        <p:nvSpPr>
          <p:cNvPr id="18435" name="Rectangle 3"/>
          <p:cNvSpPr>
            <a:spLocks noChangeArrowheads="1"/>
          </p:cNvSpPr>
          <p:nvPr/>
        </p:nvSpPr>
        <p:spPr bwMode="auto">
          <a:xfrm>
            <a:off x="3287713" y="2636839"/>
            <a:ext cx="609600" cy="3889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8436" name="Rectangle 4"/>
          <p:cNvSpPr>
            <a:spLocks noChangeArrowheads="1"/>
          </p:cNvSpPr>
          <p:nvPr/>
        </p:nvSpPr>
        <p:spPr bwMode="auto">
          <a:xfrm>
            <a:off x="78486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8437" name="Rectangle 5"/>
          <p:cNvSpPr>
            <a:spLocks noChangeArrowheads="1"/>
          </p:cNvSpPr>
          <p:nvPr/>
        </p:nvSpPr>
        <p:spPr bwMode="auto">
          <a:xfrm>
            <a:off x="72390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1600"/>
          </a:p>
          <a:p>
            <a:pPr algn="ctr" eaLnBrk="0" hangingPunct="0"/>
            <a:r>
              <a:rPr lang="en-US" altLang="en-US"/>
              <a:t>data</a:t>
            </a:r>
          </a:p>
          <a:p>
            <a:pPr algn="ctr" eaLnBrk="0" hangingPunct="0"/>
            <a:endParaRPr lang="en-US" altLang="en-US" sz="2400">
              <a:latin typeface="Times" panose="02020603050405020304" pitchFamily="18" charset="0"/>
            </a:endParaRPr>
          </a:p>
        </p:txBody>
      </p:sp>
      <p:sp>
        <p:nvSpPr>
          <p:cNvPr id="18438" name="Rectangle 6"/>
          <p:cNvSpPr>
            <a:spLocks noChangeArrowheads="1"/>
          </p:cNvSpPr>
          <p:nvPr/>
        </p:nvSpPr>
        <p:spPr bwMode="auto">
          <a:xfrm>
            <a:off x="58674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8439" name="Rectangle 7"/>
          <p:cNvSpPr>
            <a:spLocks noChangeArrowheads="1"/>
          </p:cNvSpPr>
          <p:nvPr/>
        </p:nvSpPr>
        <p:spPr bwMode="auto">
          <a:xfrm>
            <a:off x="52578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1600"/>
          </a:p>
          <a:p>
            <a:pPr algn="ctr" eaLnBrk="0" hangingPunct="0"/>
            <a:r>
              <a:rPr lang="en-US" altLang="en-US"/>
              <a:t>data</a:t>
            </a:r>
          </a:p>
          <a:p>
            <a:pPr algn="ctr" eaLnBrk="0" hangingPunct="0"/>
            <a:endParaRPr lang="en-US" altLang="en-US" sz="2400">
              <a:latin typeface="Times" panose="02020603050405020304" pitchFamily="18" charset="0"/>
            </a:endParaRPr>
          </a:p>
        </p:txBody>
      </p:sp>
      <p:sp>
        <p:nvSpPr>
          <p:cNvPr id="18440" name="Rectangle 8"/>
          <p:cNvSpPr>
            <a:spLocks noChangeArrowheads="1"/>
          </p:cNvSpPr>
          <p:nvPr/>
        </p:nvSpPr>
        <p:spPr bwMode="auto">
          <a:xfrm>
            <a:off x="38862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8441" name="Rectangle 9"/>
          <p:cNvSpPr>
            <a:spLocks noChangeArrowheads="1"/>
          </p:cNvSpPr>
          <p:nvPr/>
        </p:nvSpPr>
        <p:spPr bwMode="auto">
          <a:xfrm>
            <a:off x="32766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1600"/>
          </a:p>
          <a:p>
            <a:pPr algn="ctr" eaLnBrk="0" hangingPunct="0"/>
            <a:r>
              <a:rPr lang="en-US" altLang="en-US"/>
              <a:t>data</a:t>
            </a:r>
          </a:p>
          <a:p>
            <a:pPr algn="ctr" eaLnBrk="0" hangingPunct="0"/>
            <a:endParaRPr lang="en-US" altLang="en-US" sz="2400">
              <a:latin typeface="Times" panose="02020603050405020304" pitchFamily="18" charset="0"/>
            </a:endParaRPr>
          </a:p>
        </p:txBody>
      </p:sp>
      <p:sp>
        <p:nvSpPr>
          <p:cNvPr id="18442" name="Line 10"/>
          <p:cNvSpPr>
            <a:spLocks noChangeShapeType="1"/>
          </p:cNvSpPr>
          <p:nvPr/>
        </p:nvSpPr>
        <p:spPr bwMode="auto">
          <a:xfrm>
            <a:off x="3581400" y="2819400"/>
            <a:ext cx="0" cy="1371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8443" name="Line 11"/>
          <p:cNvSpPr>
            <a:spLocks noChangeShapeType="1"/>
          </p:cNvSpPr>
          <p:nvPr/>
        </p:nvSpPr>
        <p:spPr bwMode="auto">
          <a:xfrm>
            <a:off x="4191000" y="4419600"/>
            <a:ext cx="1066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8444" name="Line 12"/>
          <p:cNvSpPr>
            <a:spLocks noChangeShapeType="1"/>
          </p:cNvSpPr>
          <p:nvPr/>
        </p:nvSpPr>
        <p:spPr bwMode="auto">
          <a:xfrm>
            <a:off x="6172200" y="4419600"/>
            <a:ext cx="1066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8445" name="Text Box 13"/>
          <p:cNvSpPr txBox="1">
            <a:spLocks noChangeArrowheads="1"/>
          </p:cNvSpPr>
          <p:nvPr/>
        </p:nvSpPr>
        <p:spPr bwMode="auto">
          <a:xfrm>
            <a:off x="8001000" y="3733801"/>
            <a:ext cx="304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0">
                <a:latin typeface="Times New Roman" panose="02020603050405020304" pitchFamily="18" charset="0"/>
              </a:rPr>
              <a:t>.</a:t>
            </a:r>
          </a:p>
        </p:txBody>
      </p:sp>
      <p:sp>
        <p:nvSpPr>
          <p:cNvPr id="18446" name="Text Box 14"/>
          <p:cNvSpPr txBox="1">
            <a:spLocks noChangeArrowheads="1"/>
          </p:cNvSpPr>
          <p:nvPr/>
        </p:nvSpPr>
        <p:spPr bwMode="auto">
          <a:xfrm>
            <a:off x="3200400" y="2057400"/>
            <a:ext cx="1066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head</a:t>
            </a:r>
          </a:p>
        </p:txBody>
      </p:sp>
      <p:sp>
        <p:nvSpPr>
          <p:cNvPr id="18447" name="Line 15"/>
          <p:cNvSpPr>
            <a:spLocks noChangeShapeType="1"/>
          </p:cNvSpPr>
          <p:nvPr/>
        </p:nvSpPr>
        <p:spPr bwMode="auto">
          <a:xfrm flipH="1">
            <a:off x="4495800" y="3141664"/>
            <a:ext cx="2679700" cy="973137"/>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8448" name="Line 16"/>
          <p:cNvSpPr>
            <a:spLocks noChangeShapeType="1"/>
          </p:cNvSpPr>
          <p:nvPr/>
        </p:nvSpPr>
        <p:spPr bwMode="auto">
          <a:xfrm flipH="1">
            <a:off x="6096000" y="3124200"/>
            <a:ext cx="1143000" cy="9144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8449" name="Line 17"/>
          <p:cNvSpPr>
            <a:spLocks noChangeShapeType="1"/>
          </p:cNvSpPr>
          <p:nvPr/>
        </p:nvSpPr>
        <p:spPr bwMode="auto">
          <a:xfrm>
            <a:off x="7239000" y="3124200"/>
            <a:ext cx="304800" cy="9144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8450" name="Text Box 18"/>
          <p:cNvSpPr txBox="1">
            <a:spLocks noChangeArrowheads="1"/>
          </p:cNvSpPr>
          <p:nvPr/>
        </p:nvSpPr>
        <p:spPr bwMode="auto">
          <a:xfrm>
            <a:off x="7315200" y="2895600"/>
            <a:ext cx="23812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1">
                <a:solidFill>
                  <a:schemeClr val="hlink"/>
                </a:solidFill>
              </a:rPr>
              <a:t>these are nodes</a:t>
            </a:r>
          </a:p>
        </p:txBody>
      </p:sp>
      <p:sp>
        <p:nvSpPr>
          <p:cNvPr id="18451" name="Text Box 19"/>
          <p:cNvSpPr txBox="1">
            <a:spLocks noChangeArrowheads="1"/>
          </p:cNvSpPr>
          <p:nvPr/>
        </p:nvSpPr>
        <p:spPr bwMode="auto">
          <a:xfrm>
            <a:off x="4275138" y="1839914"/>
            <a:ext cx="362227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CA" altLang="en-US" i="1">
                <a:solidFill>
                  <a:schemeClr val="hlink"/>
                </a:solidFill>
              </a:rPr>
              <a:t>head pointer "defines" the linked list </a:t>
            </a:r>
          </a:p>
          <a:p>
            <a:r>
              <a:rPr lang="en-CA" altLang="en-US" i="1">
                <a:solidFill>
                  <a:schemeClr val="hlink"/>
                </a:solidFill>
              </a:rPr>
              <a:t>(note that it is not a node)</a:t>
            </a:r>
          </a:p>
        </p:txBody>
      </p:sp>
    </p:spTree>
    <p:extLst>
      <p:ext uri="{BB962C8B-B14F-4D97-AF65-F5344CB8AC3E}">
        <p14:creationId xmlns:p14="http://schemas.microsoft.com/office/powerpoint/2010/main" val="38608189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Inserting a Node at the Front</a:t>
            </a:r>
          </a:p>
        </p:txBody>
      </p:sp>
      <p:sp>
        <p:nvSpPr>
          <p:cNvPr id="29699" name="Rectangle 3"/>
          <p:cNvSpPr>
            <a:spLocks noChangeArrowheads="1"/>
          </p:cNvSpPr>
          <p:nvPr/>
        </p:nvSpPr>
        <p:spPr bwMode="auto">
          <a:xfrm>
            <a:off x="3000375" y="1773239"/>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00" name="Rectangle 4"/>
          <p:cNvSpPr>
            <a:spLocks noChangeArrowheads="1"/>
          </p:cNvSpPr>
          <p:nvPr/>
        </p:nvSpPr>
        <p:spPr bwMode="auto">
          <a:xfrm>
            <a:off x="3000375" y="2852739"/>
            <a:ext cx="457200" cy="312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01" name="Text Box 5"/>
          <p:cNvSpPr txBox="1">
            <a:spLocks noChangeArrowheads="1"/>
          </p:cNvSpPr>
          <p:nvPr/>
        </p:nvSpPr>
        <p:spPr bwMode="auto">
          <a:xfrm>
            <a:off x="2711450" y="23495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29702" name="Text Box 6"/>
          <p:cNvSpPr txBox="1">
            <a:spLocks noChangeArrowheads="1"/>
          </p:cNvSpPr>
          <p:nvPr/>
        </p:nvSpPr>
        <p:spPr bwMode="auto">
          <a:xfrm>
            <a:off x="2711450" y="1268413"/>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node</a:t>
            </a:r>
          </a:p>
        </p:txBody>
      </p:sp>
      <p:sp>
        <p:nvSpPr>
          <p:cNvPr id="29703" name="Rectangle 7"/>
          <p:cNvSpPr>
            <a:spLocks noChangeArrowheads="1"/>
          </p:cNvSpPr>
          <p:nvPr/>
        </p:nvSpPr>
        <p:spPr bwMode="auto">
          <a:xfrm>
            <a:off x="4440238" y="1700213"/>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04" name="Rectangle 8"/>
          <p:cNvSpPr>
            <a:spLocks noChangeArrowheads="1"/>
          </p:cNvSpPr>
          <p:nvPr/>
        </p:nvSpPr>
        <p:spPr bwMode="auto">
          <a:xfrm>
            <a:off x="4440238" y="2708275"/>
            <a:ext cx="457200" cy="4572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05" name="Rectangle 9"/>
          <p:cNvSpPr>
            <a:spLocks noChangeArrowheads="1"/>
          </p:cNvSpPr>
          <p:nvPr/>
        </p:nvSpPr>
        <p:spPr bwMode="auto">
          <a:xfrm>
            <a:off x="5867400" y="2743200"/>
            <a:ext cx="457200" cy="4572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06" name="Rectangle 10"/>
          <p:cNvSpPr>
            <a:spLocks noChangeArrowheads="1"/>
          </p:cNvSpPr>
          <p:nvPr/>
        </p:nvSpPr>
        <p:spPr bwMode="auto">
          <a:xfrm>
            <a:off x="7315200" y="27432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07" name="Line 11"/>
          <p:cNvSpPr>
            <a:spLocks noChangeShapeType="1"/>
          </p:cNvSpPr>
          <p:nvPr/>
        </p:nvSpPr>
        <p:spPr bwMode="auto">
          <a:xfrm>
            <a:off x="3216275" y="29972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29708" name="Line 12"/>
          <p:cNvSpPr>
            <a:spLocks noChangeShapeType="1"/>
          </p:cNvSpPr>
          <p:nvPr/>
        </p:nvSpPr>
        <p:spPr bwMode="auto">
          <a:xfrm>
            <a:off x="4876800" y="2971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29709" name="Line 13"/>
          <p:cNvSpPr>
            <a:spLocks noChangeShapeType="1"/>
          </p:cNvSpPr>
          <p:nvPr/>
        </p:nvSpPr>
        <p:spPr bwMode="auto">
          <a:xfrm>
            <a:off x="6324600" y="2971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29710" name="Line 14"/>
          <p:cNvSpPr>
            <a:spLocks noChangeShapeType="1"/>
          </p:cNvSpPr>
          <p:nvPr/>
        </p:nvSpPr>
        <p:spPr bwMode="auto">
          <a:xfrm>
            <a:off x="3200400" y="19050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29711" name="Text Box 15"/>
          <p:cNvSpPr txBox="1">
            <a:spLocks noChangeArrowheads="1"/>
          </p:cNvSpPr>
          <p:nvPr/>
        </p:nvSpPr>
        <p:spPr bwMode="auto">
          <a:xfrm>
            <a:off x="5334000" y="1524001"/>
            <a:ext cx="4953000" cy="646331"/>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chemeClr val="hlink"/>
                </a:solidFill>
              </a:rPr>
              <a:t>node</a:t>
            </a:r>
            <a:r>
              <a:rPr lang="en-US" altLang="en-US"/>
              <a:t> points to the new node to be inserted,  </a:t>
            </a:r>
            <a:r>
              <a:rPr lang="en-US" altLang="en-US">
                <a:solidFill>
                  <a:schemeClr val="hlink"/>
                </a:solidFill>
              </a:rPr>
              <a:t>front</a:t>
            </a:r>
            <a:r>
              <a:rPr lang="en-US" altLang="en-US"/>
              <a:t> points to the first node of the linked list</a:t>
            </a:r>
          </a:p>
        </p:txBody>
      </p:sp>
      <p:sp>
        <p:nvSpPr>
          <p:cNvPr id="29712" name="Rectangle 16"/>
          <p:cNvSpPr>
            <a:spLocks noChangeArrowheads="1"/>
          </p:cNvSpPr>
          <p:nvPr/>
        </p:nvSpPr>
        <p:spPr bwMode="auto">
          <a:xfrm>
            <a:off x="3071813" y="4292601"/>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13" name="Rectangle 17"/>
          <p:cNvSpPr>
            <a:spLocks noChangeArrowheads="1"/>
          </p:cNvSpPr>
          <p:nvPr/>
        </p:nvSpPr>
        <p:spPr bwMode="auto">
          <a:xfrm>
            <a:off x="3071813" y="5300664"/>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14" name="Text Box 18"/>
          <p:cNvSpPr txBox="1">
            <a:spLocks noChangeArrowheads="1"/>
          </p:cNvSpPr>
          <p:nvPr/>
        </p:nvSpPr>
        <p:spPr bwMode="auto">
          <a:xfrm>
            <a:off x="2782888" y="4868863"/>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29715" name="Text Box 19"/>
          <p:cNvSpPr txBox="1">
            <a:spLocks noChangeArrowheads="1"/>
          </p:cNvSpPr>
          <p:nvPr/>
        </p:nvSpPr>
        <p:spPr bwMode="auto">
          <a:xfrm>
            <a:off x="2782888" y="3789363"/>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node</a:t>
            </a:r>
          </a:p>
        </p:txBody>
      </p:sp>
      <p:sp>
        <p:nvSpPr>
          <p:cNvPr id="29716" name="Rectangle 20"/>
          <p:cNvSpPr>
            <a:spLocks noChangeArrowheads="1"/>
          </p:cNvSpPr>
          <p:nvPr/>
        </p:nvSpPr>
        <p:spPr bwMode="auto">
          <a:xfrm>
            <a:off x="4511675" y="4221163"/>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17" name="Rectangle 21"/>
          <p:cNvSpPr>
            <a:spLocks noChangeArrowheads="1"/>
          </p:cNvSpPr>
          <p:nvPr/>
        </p:nvSpPr>
        <p:spPr bwMode="auto">
          <a:xfrm>
            <a:off x="4511675" y="5229225"/>
            <a:ext cx="457200" cy="4572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18" name="Rectangle 22"/>
          <p:cNvSpPr>
            <a:spLocks noChangeArrowheads="1"/>
          </p:cNvSpPr>
          <p:nvPr/>
        </p:nvSpPr>
        <p:spPr bwMode="auto">
          <a:xfrm>
            <a:off x="5943600" y="5257800"/>
            <a:ext cx="457200" cy="4572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19" name="Rectangle 23"/>
          <p:cNvSpPr>
            <a:spLocks noChangeArrowheads="1"/>
          </p:cNvSpPr>
          <p:nvPr/>
        </p:nvSpPr>
        <p:spPr bwMode="auto">
          <a:xfrm>
            <a:off x="7391400" y="52578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9720" name="Line 24"/>
          <p:cNvSpPr>
            <a:spLocks noChangeShapeType="1"/>
          </p:cNvSpPr>
          <p:nvPr/>
        </p:nvSpPr>
        <p:spPr bwMode="auto">
          <a:xfrm>
            <a:off x="3276600" y="54864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29721" name="Line 25"/>
          <p:cNvSpPr>
            <a:spLocks noChangeShapeType="1"/>
          </p:cNvSpPr>
          <p:nvPr/>
        </p:nvSpPr>
        <p:spPr bwMode="auto">
          <a:xfrm>
            <a:off x="4953000" y="5486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29722" name="Line 26"/>
          <p:cNvSpPr>
            <a:spLocks noChangeShapeType="1"/>
          </p:cNvSpPr>
          <p:nvPr/>
        </p:nvSpPr>
        <p:spPr bwMode="auto">
          <a:xfrm>
            <a:off x="6400800" y="5486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29723" name="Line 27"/>
          <p:cNvSpPr>
            <a:spLocks noChangeShapeType="1"/>
          </p:cNvSpPr>
          <p:nvPr/>
        </p:nvSpPr>
        <p:spPr bwMode="auto">
          <a:xfrm>
            <a:off x="3276600" y="44196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29724" name="Text Box 28"/>
          <p:cNvSpPr txBox="1">
            <a:spLocks noChangeArrowheads="1"/>
          </p:cNvSpPr>
          <p:nvPr/>
        </p:nvSpPr>
        <p:spPr bwMode="auto">
          <a:xfrm>
            <a:off x="5410201" y="4038601"/>
            <a:ext cx="4646613" cy="1006475"/>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a:pPr>
            <a:r>
              <a:rPr lang="en-US" altLang="en-US" sz="2000">
                <a:latin typeface="Arial" panose="020B0604020202020204" pitchFamily="34" charset="0"/>
              </a:rPr>
              <a:t>Make the new node point to the first node (i.e. the node that </a:t>
            </a:r>
            <a:r>
              <a:rPr lang="en-US" altLang="en-US" sz="2000">
                <a:solidFill>
                  <a:schemeClr val="hlink"/>
                </a:solidFill>
                <a:latin typeface="Arial" panose="020B0604020202020204" pitchFamily="34" charset="0"/>
              </a:rPr>
              <a:t>front </a:t>
            </a:r>
            <a:r>
              <a:rPr lang="en-US" altLang="en-US" sz="2000">
                <a:latin typeface="Arial" panose="020B0604020202020204" pitchFamily="34" charset="0"/>
              </a:rPr>
              <a:t>points to)</a:t>
            </a:r>
          </a:p>
        </p:txBody>
      </p:sp>
      <p:sp>
        <p:nvSpPr>
          <p:cNvPr id="29725" name="Line 29"/>
          <p:cNvSpPr>
            <a:spLocks noChangeShapeType="1"/>
          </p:cNvSpPr>
          <p:nvPr/>
        </p:nvSpPr>
        <p:spPr bwMode="auto">
          <a:xfrm>
            <a:off x="4727575" y="4652963"/>
            <a:ext cx="0" cy="6096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Tree>
    <p:extLst>
      <p:ext uri="{BB962C8B-B14F-4D97-AF65-F5344CB8AC3E}">
        <p14:creationId xmlns:p14="http://schemas.microsoft.com/office/powerpoint/2010/main" val="11534584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ChangeArrowheads="1"/>
          </p:cNvSpPr>
          <p:nvPr/>
        </p:nvSpPr>
        <p:spPr bwMode="auto">
          <a:xfrm>
            <a:off x="3000375" y="1773239"/>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0724" name="Rectangle 4"/>
          <p:cNvSpPr>
            <a:spLocks noChangeArrowheads="1"/>
          </p:cNvSpPr>
          <p:nvPr/>
        </p:nvSpPr>
        <p:spPr bwMode="auto">
          <a:xfrm>
            <a:off x="3000375" y="2781300"/>
            <a:ext cx="457200"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0725" name="Text Box 5"/>
          <p:cNvSpPr txBox="1">
            <a:spLocks noChangeArrowheads="1"/>
          </p:cNvSpPr>
          <p:nvPr/>
        </p:nvSpPr>
        <p:spPr bwMode="auto">
          <a:xfrm>
            <a:off x="2711450" y="23495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0726" name="Text Box 6"/>
          <p:cNvSpPr txBox="1">
            <a:spLocks noChangeArrowheads="1"/>
          </p:cNvSpPr>
          <p:nvPr/>
        </p:nvSpPr>
        <p:spPr bwMode="auto">
          <a:xfrm>
            <a:off x="2711450" y="1268413"/>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node</a:t>
            </a:r>
          </a:p>
        </p:txBody>
      </p:sp>
      <p:sp>
        <p:nvSpPr>
          <p:cNvPr id="30727" name="Rectangle 7"/>
          <p:cNvSpPr>
            <a:spLocks noChangeArrowheads="1"/>
          </p:cNvSpPr>
          <p:nvPr/>
        </p:nvSpPr>
        <p:spPr bwMode="auto">
          <a:xfrm>
            <a:off x="4440238" y="1700213"/>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0728" name="Rectangle 8"/>
          <p:cNvSpPr>
            <a:spLocks noChangeArrowheads="1"/>
          </p:cNvSpPr>
          <p:nvPr/>
        </p:nvSpPr>
        <p:spPr bwMode="auto">
          <a:xfrm>
            <a:off x="4440238" y="2708275"/>
            <a:ext cx="457200" cy="4572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0729" name="Rectangle 9"/>
          <p:cNvSpPr>
            <a:spLocks noChangeArrowheads="1"/>
          </p:cNvSpPr>
          <p:nvPr/>
        </p:nvSpPr>
        <p:spPr bwMode="auto">
          <a:xfrm>
            <a:off x="5867400" y="2743200"/>
            <a:ext cx="457200" cy="4572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0730" name="Rectangle 10"/>
          <p:cNvSpPr>
            <a:spLocks noChangeArrowheads="1"/>
          </p:cNvSpPr>
          <p:nvPr/>
        </p:nvSpPr>
        <p:spPr bwMode="auto">
          <a:xfrm>
            <a:off x="7315200" y="27432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0731" name="Line 11"/>
          <p:cNvSpPr>
            <a:spLocks noChangeShapeType="1"/>
          </p:cNvSpPr>
          <p:nvPr/>
        </p:nvSpPr>
        <p:spPr bwMode="auto">
          <a:xfrm flipV="1">
            <a:off x="3216275" y="2060575"/>
            <a:ext cx="1219200" cy="9144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0732" name="Line 12"/>
          <p:cNvSpPr>
            <a:spLocks noChangeShapeType="1"/>
          </p:cNvSpPr>
          <p:nvPr/>
        </p:nvSpPr>
        <p:spPr bwMode="auto">
          <a:xfrm>
            <a:off x="4876800" y="2971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0733" name="Line 13"/>
          <p:cNvSpPr>
            <a:spLocks noChangeShapeType="1"/>
          </p:cNvSpPr>
          <p:nvPr/>
        </p:nvSpPr>
        <p:spPr bwMode="auto">
          <a:xfrm>
            <a:off x="6324600" y="2971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0734" name="Line 14"/>
          <p:cNvSpPr>
            <a:spLocks noChangeShapeType="1"/>
          </p:cNvSpPr>
          <p:nvPr/>
        </p:nvSpPr>
        <p:spPr bwMode="auto">
          <a:xfrm>
            <a:off x="3200400" y="19050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0735" name="Text Box 15"/>
          <p:cNvSpPr txBox="1">
            <a:spLocks noChangeArrowheads="1"/>
          </p:cNvSpPr>
          <p:nvPr/>
        </p:nvSpPr>
        <p:spPr bwMode="auto">
          <a:xfrm>
            <a:off x="5303839" y="1557339"/>
            <a:ext cx="4752975" cy="646331"/>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2. Make </a:t>
            </a:r>
            <a:r>
              <a:rPr lang="en-US" altLang="en-US">
                <a:solidFill>
                  <a:schemeClr val="hlink"/>
                </a:solidFill>
              </a:rPr>
              <a:t>front</a:t>
            </a:r>
            <a:r>
              <a:rPr lang="en-US" altLang="en-US"/>
              <a:t> point to the new node</a:t>
            </a:r>
            <a:r>
              <a:rPr lang="en-US" altLang="en-US">
                <a:solidFill>
                  <a:schemeClr val="hlink"/>
                </a:solidFill>
              </a:rPr>
              <a:t> </a:t>
            </a:r>
            <a:r>
              <a:rPr lang="en-US" altLang="en-US"/>
              <a:t>(i.e the node that </a:t>
            </a:r>
            <a:r>
              <a:rPr lang="en-US" altLang="en-US">
                <a:solidFill>
                  <a:schemeClr val="hlink"/>
                </a:solidFill>
              </a:rPr>
              <a:t>node </a:t>
            </a:r>
            <a:r>
              <a:rPr lang="en-US" altLang="en-US"/>
              <a:t>points to)</a:t>
            </a:r>
          </a:p>
        </p:txBody>
      </p:sp>
      <p:sp>
        <p:nvSpPr>
          <p:cNvPr id="30750" name="Line 30"/>
          <p:cNvSpPr>
            <a:spLocks noChangeShapeType="1"/>
          </p:cNvSpPr>
          <p:nvPr/>
        </p:nvSpPr>
        <p:spPr bwMode="auto">
          <a:xfrm>
            <a:off x="4656138" y="2133600"/>
            <a:ext cx="0" cy="6096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Tree>
    <p:extLst>
      <p:ext uri="{BB962C8B-B14F-4D97-AF65-F5344CB8AC3E}">
        <p14:creationId xmlns:p14="http://schemas.microsoft.com/office/powerpoint/2010/main" val="3628350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b="1" dirty="0" smtClean="0">
                <a:latin typeface="Times New Roman" panose="02020603050405020304" pitchFamily="18" charset="0"/>
                <a:cs typeface="Times New Roman" panose="02020603050405020304" pitchFamily="18" charset="0"/>
              </a:rPr>
              <a:t>Array </a:t>
            </a:r>
            <a:r>
              <a:rPr lang="en-US" altLang="en-US" b="1" dirty="0">
                <a:latin typeface="Times New Roman" panose="02020603050405020304" pitchFamily="18" charset="0"/>
                <a:cs typeface="Times New Roman" panose="02020603050405020304" pitchFamily="18" charset="0"/>
              </a:rPr>
              <a:t>vs Linked List </a:t>
            </a:r>
          </a:p>
        </p:txBody>
      </p:sp>
      <p:sp>
        <p:nvSpPr>
          <p:cNvPr id="21507" name="Rectangle 3"/>
          <p:cNvSpPr>
            <a:spLocks noGrp="1" noChangeArrowheads="1"/>
          </p:cNvSpPr>
          <p:nvPr>
            <p:ph type="body" idx="1"/>
          </p:nvPr>
        </p:nvSpPr>
        <p:spPr/>
        <p:txBody>
          <a:bodyPr/>
          <a:lstStyle/>
          <a:p>
            <a:endParaRPr lang="en-US" altLang="en-US"/>
          </a:p>
        </p:txBody>
      </p:sp>
      <p:sp>
        <p:nvSpPr>
          <p:cNvPr id="21509" name="Rectangle 5"/>
          <p:cNvSpPr>
            <a:spLocks noChangeArrowheads="1"/>
          </p:cNvSpPr>
          <p:nvPr/>
        </p:nvSpPr>
        <p:spPr bwMode="auto">
          <a:xfrm>
            <a:off x="5334000" y="4191000"/>
            <a:ext cx="762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15" name="Rectangle 11"/>
          <p:cNvSpPr>
            <a:spLocks noChangeArrowheads="1"/>
          </p:cNvSpPr>
          <p:nvPr/>
        </p:nvSpPr>
        <p:spPr bwMode="auto">
          <a:xfrm>
            <a:off x="6705600" y="4191000"/>
            <a:ext cx="762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18" name="Rectangle 14"/>
          <p:cNvSpPr>
            <a:spLocks noChangeArrowheads="1"/>
          </p:cNvSpPr>
          <p:nvPr/>
        </p:nvSpPr>
        <p:spPr bwMode="auto">
          <a:xfrm>
            <a:off x="4876800" y="5791200"/>
            <a:ext cx="762000" cy="9906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19" name="Line 15"/>
          <p:cNvSpPr>
            <a:spLocks noChangeShapeType="1"/>
          </p:cNvSpPr>
          <p:nvPr/>
        </p:nvSpPr>
        <p:spPr bwMode="auto">
          <a:xfrm flipV="1">
            <a:off x="5105400" y="4800600"/>
            <a:ext cx="0" cy="9906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22" name="Line 18"/>
          <p:cNvSpPr>
            <a:spLocks noChangeShapeType="1"/>
          </p:cNvSpPr>
          <p:nvPr/>
        </p:nvSpPr>
        <p:spPr bwMode="auto">
          <a:xfrm>
            <a:off x="5334000" y="47244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24" name="Line 20"/>
          <p:cNvSpPr>
            <a:spLocks noChangeShapeType="1"/>
          </p:cNvSpPr>
          <p:nvPr/>
        </p:nvSpPr>
        <p:spPr bwMode="auto">
          <a:xfrm>
            <a:off x="6858000" y="4800600"/>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28" name="Line 24"/>
          <p:cNvSpPr>
            <a:spLocks noChangeShapeType="1"/>
          </p:cNvSpPr>
          <p:nvPr/>
        </p:nvSpPr>
        <p:spPr bwMode="auto">
          <a:xfrm>
            <a:off x="4572000" y="4724400"/>
            <a:ext cx="45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nvGrpSpPr>
          <p:cNvPr id="21547" name="Group 43"/>
          <p:cNvGrpSpPr>
            <a:grpSpLocks/>
          </p:cNvGrpSpPr>
          <p:nvPr/>
        </p:nvGrpSpPr>
        <p:grpSpPr bwMode="auto">
          <a:xfrm>
            <a:off x="5029200" y="4191000"/>
            <a:ext cx="762000" cy="990600"/>
            <a:chOff x="2208" y="1968"/>
            <a:chExt cx="480" cy="624"/>
          </a:xfrm>
        </p:grpSpPr>
        <p:sp>
          <p:nvSpPr>
            <p:cNvPr id="21525" name="Rectangle 21"/>
            <p:cNvSpPr>
              <a:spLocks noChangeArrowheads="1"/>
            </p:cNvSpPr>
            <p:nvPr/>
          </p:nvSpPr>
          <p:spPr bwMode="auto">
            <a:xfrm>
              <a:off x="2208" y="1968"/>
              <a:ext cx="480" cy="62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33" name="Line 29"/>
            <p:cNvSpPr>
              <a:spLocks noChangeShapeType="1"/>
            </p:cNvSpPr>
            <p:nvPr/>
          </p:nvSpPr>
          <p:spPr bwMode="auto">
            <a:xfrm>
              <a:off x="2208" y="216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34" name="Line 30"/>
            <p:cNvSpPr>
              <a:spLocks noChangeShapeType="1"/>
            </p:cNvSpPr>
            <p:nvPr/>
          </p:nvSpPr>
          <p:spPr bwMode="auto">
            <a:xfrm>
              <a:off x="2208"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grpSp>
        <p:nvGrpSpPr>
          <p:cNvPr id="21536" name="Group 32"/>
          <p:cNvGrpSpPr>
            <a:grpSpLocks/>
          </p:cNvGrpSpPr>
          <p:nvPr/>
        </p:nvGrpSpPr>
        <p:grpSpPr bwMode="auto">
          <a:xfrm>
            <a:off x="3810000" y="4191000"/>
            <a:ext cx="762000" cy="990600"/>
            <a:chOff x="1440" y="1968"/>
            <a:chExt cx="480" cy="624"/>
          </a:xfrm>
        </p:grpSpPr>
        <p:sp>
          <p:nvSpPr>
            <p:cNvPr id="21508" name="Rectangle 4"/>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20" name="Rectangle 16"/>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node</a:t>
              </a:r>
            </a:p>
          </p:txBody>
        </p:sp>
        <p:sp>
          <p:nvSpPr>
            <p:cNvPr id="21532" name="Line 28"/>
            <p:cNvSpPr>
              <a:spLocks noChangeShapeType="1"/>
            </p:cNvSpPr>
            <p:nvPr/>
          </p:nvSpPr>
          <p:spPr bwMode="auto">
            <a:xfrm>
              <a:off x="1440" y="220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35" name="Line 31"/>
            <p:cNvSpPr>
              <a:spLocks noChangeShapeType="1"/>
            </p:cNvSpPr>
            <p:nvPr/>
          </p:nvSpPr>
          <p:spPr bwMode="auto">
            <a:xfrm>
              <a:off x="1440"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grpSp>
        <p:nvGrpSpPr>
          <p:cNvPr id="21537" name="Group 33"/>
          <p:cNvGrpSpPr>
            <a:grpSpLocks/>
          </p:cNvGrpSpPr>
          <p:nvPr/>
        </p:nvGrpSpPr>
        <p:grpSpPr bwMode="auto">
          <a:xfrm>
            <a:off x="6096000" y="4191000"/>
            <a:ext cx="762000" cy="990600"/>
            <a:chOff x="1440" y="1968"/>
            <a:chExt cx="480" cy="624"/>
          </a:xfrm>
        </p:grpSpPr>
        <p:sp>
          <p:nvSpPr>
            <p:cNvPr id="21538" name="Rectangle 34"/>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39" name="Rectangle 35"/>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40" name="Line 36"/>
            <p:cNvSpPr>
              <a:spLocks noChangeShapeType="1"/>
            </p:cNvSpPr>
            <p:nvPr/>
          </p:nvSpPr>
          <p:spPr bwMode="auto">
            <a:xfrm>
              <a:off x="1440" y="220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41" name="Line 37"/>
            <p:cNvSpPr>
              <a:spLocks noChangeShapeType="1"/>
            </p:cNvSpPr>
            <p:nvPr/>
          </p:nvSpPr>
          <p:spPr bwMode="auto">
            <a:xfrm>
              <a:off x="1440"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grpSp>
        <p:nvGrpSpPr>
          <p:cNvPr id="21542" name="Group 38"/>
          <p:cNvGrpSpPr>
            <a:grpSpLocks/>
          </p:cNvGrpSpPr>
          <p:nvPr/>
        </p:nvGrpSpPr>
        <p:grpSpPr bwMode="auto">
          <a:xfrm>
            <a:off x="7467600" y="4191000"/>
            <a:ext cx="762000" cy="990600"/>
            <a:chOff x="1440" y="1968"/>
            <a:chExt cx="480" cy="624"/>
          </a:xfrm>
        </p:grpSpPr>
        <p:sp>
          <p:nvSpPr>
            <p:cNvPr id="21543" name="Rectangle 39"/>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44" name="Rectangle 40"/>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45" name="Line 41"/>
            <p:cNvSpPr>
              <a:spLocks noChangeShapeType="1"/>
            </p:cNvSpPr>
            <p:nvPr/>
          </p:nvSpPr>
          <p:spPr bwMode="auto">
            <a:xfrm>
              <a:off x="1440" y="220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46" name="Line 42"/>
            <p:cNvSpPr>
              <a:spLocks noChangeShapeType="1"/>
            </p:cNvSpPr>
            <p:nvPr/>
          </p:nvSpPr>
          <p:spPr bwMode="auto">
            <a:xfrm>
              <a:off x="1440"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sp>
        <p:nvSpPr>
          <p:cNvPr id="21552" name="Rectangle 48"/>
          <p:cNvSpPr>
            <a:spLocks noChangeArrowheads="1"/>
          </p:cNvSpPr>
          <p:nvPr/>
        </p:nvSpPr>
        <p:spPr bwMode="auto">
          <a:xfrm>
            <a:off x="4419600" y="1828800"/>
            <a:ext cx="762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53" name="Rectangle 49"/>
          <p:cNvSpPr>
            <a:spLocks noChangeArrowheads="1"/>
          </p:cNvSpPr>
          <p:nvPr/>
        </p:nvSpPr>
        <p:spPr bwMode="auto">
          <a:xfrm>
            <a:off x="5791200" y="1828800"/>
            <a:ext cx="762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grpSp>
        <p:nvGrpSpPr>
          <p:cNvPr id="21561" name="Group 57"/>
          <p:cNvGrpSpPr>
            <a:grpSpLocks/>
          </p:cNvGrpSpPr>
          <p:nvPr/>
        </p:nvGrpSpPr>
        <p:grpSpPr bwMode="auto">
          <a:xfrm>
            <a:off x="3657600" y="1828800"/>
            <a:ext cx="762000" cy="990600"/>
            <a:chOff x="1440" y="1968"/>
            <a:chExt cx="480" cy="624"/>
          </a:xfrm>
        </p:grpSpPr>
        <p:sp>
          <p:nvSpPr>
            <p:cNvPr id="21562" name="Rectangle 58"/>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63" name="Rectangle 59"/>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node</a:t>
              </a:r>
            </a:p>
          </p:txBody>
        </p:sp>
        <p:sp>
          <p:nvSpPr>
            <p:cNvPr id="21564" name="Line 60"/>
            <p:cNvSpPr>
              <a:spLocks noChangeShapeType="1"/>
            </p:cNvSpPr>
            <p:nvPr/>
          </p:nvSpPr>
          <p:spPr bwMode="auto">
            <a:xfrm>
              <a:off x="1440" y="220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65" name="Line 61"/>
            <p:cNvSpPr>
              <a:spLocks noChangeShapeType="1"/>
            </p:cNvSpPr>
            <p:nvPr/>
          </p:nvSpPr>
          <p:spPr bwMode="auto">
            <a:xfrm>
              <a:off x="1440"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grpSp>
        <p:nvGrpSpPr>
          <p:cNvPr id="21566" name="Group 62"/>
          <p:cNvGrpSpPr>
            <a:grpSpLocks/>
          </p:cNvGrpSpPr>
          <p:nvPr/>
        </p:nvGrpSpPr>
        <p:grpSpPr bwMode="auto">
          <a:xfrm>
            <a:off x="4419600" y="1828800"/>
            <a:ext cx="762000" cy="990600"/>
            <a:chOff x="1440" y="1968"/>
            <a:chExt cx="480" cy="624"/>
          </a:xfrm>
        </p:grpSpPr>
        <p:sp>
          <p:nvSpPr>
            <p:cNvPr id="21567" name="Rectangle 63"/>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68" name="Rectangle 64"/>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69" name="Line 65"/>
            <p:cNvSpPr>
              <a:spLocks noChangeShapeType="1"/>
            </p:cNvSpPr>
            <p:nvPr/>
          </p:nvSpPr>
          <p:spPr bwMode="auto">
            <a:xfrm>
              <a:off x="1440" y="220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70" name="Line 66"/>
            <p:cNvSpPr>
              <a:spLocks noChangeShapeType="1"/>
            </p:cNvSpPr>
            <p:nvPr/>
          </p:nvSpPr>
          <p:spPr bwMode="auto">
            <a:xfrm>
              <a:off x="1440"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grpSp>
        <p:nvGrpSpPr>
          <p:cNvPr id="21571" name="Group 67"/>
          <p:cNvGrpSpPr>
            <a:grpSpLocks/>
          </p:cNvGrpSpPr>
          <p:nvPr/>
        </p:nvGrpSpPr>
        <p:grpSpPr bwMode="auto">
          <a:xfrm>
            <a:off x="5181600" y="1828800"/>
            <a:ext cx="762000" cy="990600"/>
            <a:chOff x="1440" y="1968"/>
            <a:chExt cx="480" cy="624"/>
          </a:xfrm>
        </p:grpSpPr>
        <p:sp>
          <p:nvSpPr>
            <p:cNvPr id="21572" name="Rectangle 68"/>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73" name="Rectangle 69"/>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74" name="Line 70"/>
            <p:cNvSpPr>
              <a:spLocks noChangeShapeType="1"/>
            </p:cNvSpPr>
            <p:nvPr/>
          </p:nvSpPr>
          <p:spPr bwMode="auto">
            <a:xfrm>
              <a:off x="1440" y="220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75" name="Line 71"/>
            <p:cNvSpPr>
              <a:spLocks noChangeShapeType="1"/>
            </p:cNvSpPr>
            <p:nvPr/>
          </p:nvSpPr>
          <p:spPr bwMode="auto">
            <a:xfrm>
              <a:off x="1440"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sp>
        <p:nvSpPr>
          <p:cNvPr id="21576" name="Rectangle 72"/>
          <p:cNvSpPr>
            <a:spLocks noChangeArrowheads="1"/>
          </p:cNvSpPr>
          <p:nvPr/>
        </p:nvSpPr>
        <p:spPr bwMode="auto">
          <a:xfrm>
            <a:off x="6705600" y="1828800"/>
            <a:ext cx="762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grpSp>
        <p:nvGrpSpPr>
          <p:cNvPr id="21581" name="Group 77"/>
          <p:cNvGrpSpPr>
            <a:grpSpLocks/>
          </p:cNvGrpSpPr>
          <p:nvPr/>
        </p:nvGrpSpPr>
        <p:grpSpPr bwMode="auto">
          <a:xfrm>
            <a:off x="5943600" y="1828800"/>
            <a:ext cx="762000" cy="990600"/>
            <a:chOff x="1440" y="1968"/>
            <a:chExt cx="480" cy="624"/>
          </a:xfrm>
        </p:grpSpPr>
        <p:sp>
          <p:nvSpPr>
            <p:cNvPr id="21582" name="Rectangle 78"/>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83" name="Rectangle 79"/>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node</a:t>
              </a:r>
            </a:p>
          </p:txBody>
        </p:sp>
        <p:sp>
          <p:nvSpPr>
            <p:cNvPr id="21584" name="Line 80"/>
            <p:cNvSpPr>
              <a:spLocks noChangeShapeType="1"/>
            </p:cNvSpPr>
            <p:nvPr/>
          </p:nvSpPr>
          <p:spPr bwMode="auto">
            <a:xfrm>
              <a:off x="1440" y="220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85" name="Line 81"/>
            <p:cNvSpPr>
              <a:spLocks noChangeShapeType="1"/>
            </p:cNvSpPr>
            <p:nvPr/>
          </p:nvSpPr>
          <p:spPr bwMode="auto">
            <a:xfrm>
              <a:off x="1440"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grpSp>
        <p:nvGrpSpPr>
          <p:cNvPr id="21586" name="Group 82"/>
          <p:cNvGrpSpPr>
            <a:grpSpLocks/>
          </p:cNvGrpSpPr>
          <p:nvPr/>
        </p:nvGrpSpPr>
        <p:grpSpPr bwMode="auto">
          <a:xfrm>
            <a:off x="6705600" y="1828800"/>
            <a:ext cx="762000" cy="990600"/>
            <a:chOff x="1440" y="1968"/>
            <a:chExt cx="480" cy="624"/>
          </a:xfrm>
        </p:grpSpPr>
        <p:sp>
          <p:nvSpPr>
            <p:cNvPr id="21587" name="Rectangle 83"/>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88" name="Rectangle 84"/>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89" name="Line 85"/>
            <p:cNvSpPr>
              <a:spLocks noChangeShapeType="1"/>
            </p:cNvSpPr>
            <p:nvPr/>
          </p:nvSpPr>
          <p:spPr bwMode="auto">
            <a:xfrm>
              <a:off x="1440" y="220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90" name="Line 86"/>
            <p:cNvSpPr>
              <a:spLocks noChangeShapeType="1"/>
            </p:cNvSpPr>
            <p:nvPr/>
          </p:nvSpPr>
          <p:spPr bwMode="auto">
            <a:xfrm>
              <a:off x="1440"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grpSp>
        <p:nvGrpSpPr>
          <p:cNvPr id="21591" name="Group 87"/>
          <p:cNvGrpSpPr>
            <a:grpSpLocks/>
          </p:cNvGrpSpPr>
          <p:nvPr/>
        </p:nvGrpSpPr>
        <p:grpSpPr bwMode="auto">
          <a:xfrm>
            <a:off x="7467600" y="1828800"/>
            <a:ext cx="762000" cy="990600"/>
            <a:chOff x="1440" y="1968"/>
            <a:chExt cx="480" cy="624"/>
          </a:xfrm>
        </p:grpSpPr>
        <p:sp>
          <p:nvSpPr>
            <p:cNvPr id="21592" name="Rectangle 88"/>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93" name="Rectangle 89"/>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94" name="Line 90"/>
            <p:cNvSpPr>
              <a:spLocks noChangeShapeType="1"/>
            </p:cNvSpPr>
            <p:nvPr/>
          </p:nvSpPr>
          <p:spPr bwMode="auto">
            <a:xfrm>
              <a:off x="1440" y="220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1595" name="Line 91"/>
            <p:cNvSpPr>
              <a:spLocks noChangeShapeType="1"/>
            </p:cNvSpPr>
            <p:nvPr/>
          </p:nvSpPr>
          <p:spPr bwMode="auto">
            <a:xfrm>
              <a:off x="1440" y="2448"/>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sp>
        <p:nvSpPr>
          <p:cNvPr id="21596" name="Text Box 92"/>
          <p:cNvSpPr txBox="1">
            <a:spLocks noChangeArrowheads="1"/>
          </p:cNvSpPr>
          <p:nvPr/>
        </p:nvSpPr>
        <p:spPr bwMode="auto">
          <a:xfrm>
            <a:off x="2362201" y="2209800"/>
            <a:ext cx="6837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Array</a:t>
            </a:r>
          </a:p>
        </p:txBody>
      </p:sp>
      <p:sp>
        <p:nvSpPr>
          <p:cNvPr id="21597" name="Text Box 93"/>
          <p:cNvSpPr txBox="1">
            <a:spLocks noChangeArrowheads="1"/>
          </p:cNvSpPr>
          <p:nvPr/>
        </p:nvSpPr>
        <p:spPr bwMode="auto">
          <a:xfrm>
            <a:off x="2393951" y="4419600"/>
            <a:ext cx="11589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Linked List</a:t>
            </a:r>
          </a:p>
        </p:txBody>
      </p:sp>
      <p:sp>
        <p:nvSpPr>
          <p:cNvPr id="21598" name="Rectangle 94"/>
          <p:cNvSpPr>
            <a:spLocks noChangeArrowheads="1"/>
          </p:cNvSpPr>
          <p:nvPr/>
        </p:nvSpPr>
        <p:spPr bwMode="auto">
          <a:xfrm>
            <a:off x="7010400" y="2895600"/>
            <a:ext cx="762000" cy="9906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1599" name="AutoShape 95"/>
          <p:cNvSpPr>
            <a:spLocks noChangeArrowheads="1"/>
          </p:cNvSpPr>
          <p:nvPr/>
        </p:nvSpPr>
        <p:spPr bwMode="auto">
          <a:xfrm rot="10553400">
            <a:off x="5842000" y="2525713"/>
            <a:ext cx="1066800" cy="1219200"/>
          </a:xfrm>
          <a:custGeom>
            <a:avLst/>
            <a:gdLst>
              <a:gd name="G0" fmla="+- 0 0 0"/>
              <a:gd name="G1" fmla="+- -9216791 0 0"/>
              <a:gd name="G2" fmla="+- 0 0 -9216791"/>
              <a:gd name="G3" fmla="+- 10800 0 0"/>
              <a:gd name="G4" fmla="+- 0 0 0"/>
              <a:gd name="T0" fmla="*/ 360 256 1"/>
              <a:gd name="T1" fmla="*/ 0 256 1"/>
              <a:gd name="G5" fmla="+- G2 T0 T1"/>
              <a:gd name="G6" fmla="?: G2 G2 G5"/>
              <a:gd name="G7" fmla="+- 0 0 G6"/>
              <a:gd name="G8" fmla="+- 5400 0 0"/>
              <a:gd name="G9" fmla="+- 0 0 -9216791"/>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9216791"/>
              <a:gd name="G36" fmla="sin G34 -9216791"/>
              <a:gd name="G37" fmla="+/ -9216791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4437 w 21600"/>
              <a:gd name="T5" fmla="*/ 630 h 21600"/>
              <a:gd name="T6" fmla="*/ 4537 w 21600"/>
              <a:gd name="T7" fmla="*/ 5662 h 21600"/>
              <a:gd name="T8" fmla="*/ 12618 w 21600"/>
              <a:gd name="T9" fmla="*/ 5715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9182" y="5400"/>
                  <a:pt x="7650" y="6124"/>
                  <a:pt x="6625" y="7375"/>
                </a:cubicBezTo>
                <a:lnTo>
                  <a:pt x="2450" y="3950"/>
                </a:lnTo>
                <a:cubicBezTo>
                  <a:pt x="4501" y="1449"/>
                  <a:pt x="7565" y="0"/>
                  <a:pt x="10800" y="0"/>
                </a:cubicBezTo>
                <a:cubicBezTo>
                  <a:pt x="16764" y="0"/>
                  <a:pt x="21600" y="4835"/>
                  <a:pt x="21600" y="10800"/>
                </a:cubicBezTo>
                <a:lnTo>
                  <a:pt x="24300" y="10800"/>
                </a:lnTo>
                <a:lnTo>
                  <a:pt x="18900" y="16200"/>
                </a:lnTo>
                <a:lnTo>
                  <a:pt x="13500" y="10800"/>
                </a:lnTo>
                <a:lnTo>
                  <a:pt x="16200" y="108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Tree>
    <p:extLst>
      <p:ext uri="{BB962C8B-B14F-4D97-AF65-F5344CB8AC3E}">
        <p14:creationId xmlns:p14="http://schemas.microsoft.com/office/powerpoint/2010/main" val="38466236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1599"/>
                                        </p:tgtEl>
                                        <p:attrNameLst>
                                          <p:attrName>style.visibility</p:attrName>
                                        </p:attrNameLst>
                                      </p:cBhvr>
                                      <p:to>
                                        <p:strVal val="visible"/>
                                      </p:to>
                                    </p:set>
                                    <p:animEffect transition="in" filter="blinds(horizontal)">
                                      <p:cBhvr>
                                        <p:cTn id="7" dur="500"/>
                                        <p:tgtEl>
                                          <p:spTgt spid="21599"/>
                                        </p:tgtEl>
                                      </p:cBhvr>
                                    </p:animEffect>
                                  </p:childTnLst>
                                </p:cTn>
                              </p:par>
                              <p:par>
                                <p:cTn id="8" presetID="3" presetClass="entr" presetSubtype="10" fill="hold" nodeType="withEffect">
                                  <p:stCondLst>
                                    <p:cond delay="0"/>
                                  </p:stCondLst>
                                  <p:childTnLst>
                                    <p:set>
                                      <p:cBhvr>
                                        <p:cTn id="9" dur="1" fill="hold">
                                          <p:stCondLst>
                                            <p:cond delay="0"/>
                                          </p:stCondLst>
                                        </p:cTn>
                                        <p:tgtEl>
                                          <p:spTgt spid="21598"/>
                                        </p:tgtEl>
                                        <p:attrNameLst>
                                          <p:attrName>style.visibility</p:attrName>
                                        </p:attrNameLst>
                                      </p:cBhvr>
                                      <p:to>
                                        <p:strVal val="visible"/>
                                      </p:to>
                                    </p:set>
                                    <p:animEffect transition="in" filter="blinds(horizontal)">
                                      <p:cBhvr>
                                        <p:cTn id="10" dur="500"/>
                                        <p:tgtEl>
                                          <p:spTgt spid="2159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21536"/>
                                        </p:tgtEl>
                                        <p:attrNameLst>
                                          <p:attrName>style.visibility</p:attrName>
                                        </p:attrNameLst>
                                      </p:cBhvr>
                                      <p:to>
                                        <p:strVal val="visible"/>
                                      </p:to>
                                    </p:set>
                                    <p:animEffect transition="in" filter="blinds(horizontal)">
                                      <p:cBhvr>
                                        <p:cTn id="15" dur="500"/>
                                        <p:tgtEl>
                                          <p:spTgt spid="2153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21528"/>
                                        </p:tgtEl>
                                        <p:attrNameLst>
                                          <p:attrName>style.visibility</p:attrName>
                                        </p:attrNameLst>
                                      </p:cBhvr>
                                      <p:to>
                                        <p:strVal val="visible"/>
                                      </p:to>
                                    </p:set>
                                    <p:animEffect transition="in" filter="blinds(horizontal)">
                                      <p:cBhvr>
                                        <p:cTn id="20" dur="500"/>
                                        <p:tgtEl>
                                          <p:spTgt spid="21528"/>
                                        </p:tgtEl>
                                      </p:cBhvr>
                                    </p:animEffect>
                                  </p:childTnLst>
                                </p:cTn>
                              </p:par>
                              <p:par>
                                <p:cTn id="21" presetID="3" presetClass="entr" presetSubtype="10" fill="hold" nodeType="withEffect">
                                  <p:stCondLst>
                                    <p:cond delay="0"/>
                                  </p:stCondLst>
                                  <p:childTnLst>
                                    <p:set>
                                      <p:cBhvr>
                                        <p:cTn id="22" dur="1" fill="hold">
                                          <p:stCondLst>
                                            <p:cond delay="0"/>
                                          </p:stCondLst>
                                        </p:cTn>
                                        <p:tgtEl>
                                          <p:spTgt spid="21547"/>
                                        </p:tgtEl>
                                        <p:attrNameLst>
                                          <p:attrName>style.visibility</p:attrName>
                                        </p:attrNameLst>
                                      </p:cBhvr>
                                      <p:to>
                                        <p:strVal val="visible"/>
                                      </p:to>
                                    </p:set>
                                    <p:animEffect transition="in" filter="blinds(horizontal)">
                                      <p:cBhvr>
                                        <p:cTn id="23" dur="500"/>
                                        <p:tgtEl>
                                          <p:spTgt spid="2154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nodeType="clickEffect">
                                  <p:stCondLst>
                                    <p:cond delay="0"/>
                                  </p:stCondLst>
                                  <p:childTnLst>
                                    <p:set>
                                      <p:cBhvr>
                                        <p:cTn id="27" dur="1" fill="hold">
                                          <p:stCondLst>
                                            <p:cond delay="0"/>
                                          </p:stCondLst>
                                        </p:cTn>
                                        <p:tgtEl>
                                          <p:spTgt spid="21522"/>
                                        </p:tgtEl>
                                        <p:attrNameLst>
                                          <p:attrName>style.visibility</p:attrName>
                                        </p:attrNameLst>
                                      </p:cBhvr>
                                      <p:to>
                                        <p:strVal val="visible"/>
                                      </p:to>
                                    </p:set>
                                    <p:animEffect transition="in" filter="blinds(horizontal)">
                                      <p:cBhvr>
                                        <p:cTn id="28" dur="500"/>
                                        <p:tgtEl>
                                          <p:spTgt spid="21522"/>
                                        </p:tgtEl>
                                      </p:cBhvr>
                                    </p:animEffect>
                                  </p:childTnLst>
                                </p:cTn>
                              </p:par>
                              <p:par>
                                <p:cTn id="29" presetID="3" presetClass="entr" presetSubtype="10" fill="hold" nodeType="withEffect">
                                  <p:stCondLst>
                                    <p:cond delay="0"/>
                                  </p:stCondLst>
                                  <p:childTnLst>
                                    <p:set>
                                      <p:cBhvr>
                                        <p:cTn id="30" dur="1" fill="hold">
                                          <p:stCondLst>
                                            <p:cond delay="0"/>
                                          </p:stCondLst>
                                        </p:cTn>
                                        <p:tgtEl>
                                          <p:spTgt spid="21537"/>
                                        </p:tgtEl>
                                        <p:attrNameLst>
                                          <p:attrName>style.visibility</p:attrName>
                                        </p:attrNameLst>
                                      </p:cBhvr>
                                      <p:to>
                                        <p:strVal val="visible"/>
                                      </p:to>
                                    </p:set>
                                    <p:animEffect transition="in" filter="blinds(horizontal)">
                                      <p:cBhvr>
                                        <p:cTn id="31" dur="500"/>
                                        <p:tgtEl>
                                          <p:spTgt spid="2153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21524"/>
                                        </p:tgtEl>
                                        <p:attrNameLst>
                                          <p:attrName>style.visibility</p:attrName>
                                        </p:attrNameLst>
                                      </p:cBhvr>
                                      <p:to>
                                        <p:strVal val="visible"/>
                                      </p:to>
                                    </p:set>
                                    <p:animEffect transition="in" filter="blinds(horizontal)">
                                      <p:cBhvr>
                                        <p:cTn id="36" dur="500"/>
                                        <p:tgtEl>
                                          <p:spTgt spid="21524"/>
                                        </p:tgtEl>
                                      </p:cBhvr>
                                    </p:animEffect>
                                  </p:childTnLst>
                                </p:cTn>
                              </p:par>
                              <p:par>
                                <p:cTn id="37" presetID="3" presetClass="entr" presetSubtype="10" fill="hold" nodeType="withEffect">
                                  <p:stCondLst>
                                    <p:cond delay="0"/>
                                  </p:stCondLst>
                                  <p:childTnLst>
                                    <p:set>
                                      <p:cBhvr>
                                        <p:cTn id="38" dur="1" fill="hold">
                                          <p:stCondLst>
                                            <p:cond delay="0"/>
                                          </p:stCondLst>
                                        </p:cTn>
                                        <p:tgtEl>
                                          <p:spTgt spid="21542"/>
                                        </p:tgtEl>
                                        <p:attrNameLst>
                                          <p:attrName>style.visibility</p:attrName>
                                        </p:attrNameLst>
                                      </p:cBhvr>
                                      <p:to>
                                        <p:strVal val="visible"/>
                                      </p:to>
                                    </p:set>
                                    <p:animEffect transition="in" filter="blinds(horizontal)">
                                      <p:cBhvr>
                                        <p:cTn id="39" dur="500"/>
                                        <p:tgtEl>
                                          <p:spTgt spid="2154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21519"/>
                                        </p:tgtEl>
                                        <p:attrNameLst>
                                          <p:attrName>style.visibility</p:attrName>
                                        </p:attrNameLst>
                                      </p:cBhvr>
                                      <p:to>
                                        <p:strVal val="visible"/>
                                      </p:to>
                                    </p:set>
                                    <p:animEffect transition="in" filter="blinds(horizontal)">
                                      <p:cBhvr>
                                        <p:cTn id="44" dur="500"/>
                                        <p:tgtEl>
                                          <p:spTgt spid="21519"/>
                                        </p:tgtEl>
                                      </p:cBhvr>
                                    </p:animEffect>
                                  </p:childTnLst>
                                </p:cTn>
                              </p:par>
                              <p:par>
                                <p:cTn id="45" presetID="3" presetClass="entr" presetSubtype="10" fill="hold" nodeType="withEffect">
                                  <p:stCondLst>
                                    <p:cond delay="0"/>
                                  </p:stCondLst>
                                  <p:childTnLst>
                                    <p:set>
                                      <p:cBhvr>
                                        <p:cTn id="46" dur="1" fill="hold">
                                          <p:stCondLst>
                                            <p:cond delay="0"/>
                                          </p:stCondLst>
                                        </p:cTn>
                                        <p:tgtEl>
                                          <p:spTgt spid="21518"/>
                                        </p:tgtEl>
                                        <p:attrNameLst>
                                          <p:attrName>style.visibility</p:attrName>
                                        </p:attrNameLst>
                                      </p:cBhvr>
                                      <p:to>
                                        <p:strVal val="visible"/>
                                      </p:to>
                                    </p:set>
                                    <p:animEffect transition="in" filter="blinds(horizontal)">
                                      <p:cBhvr>
                                        <p:cTn id="47" dur="500"/>
                                        <p:tgtEl>
                                          <p:spTgt spid="215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Inserting a Node in the Middle</a:t>
            </a:r>
          </a:p>
        </p:txBody>
      </p:sp>
      <p:sp>
        <p:nvSpPr>
          <p:cNvPr id="31747" name="Rectangle 3"/>
          <p:cNvSpPr>
            <a:spLocks noChangeArrowheads="1"/>
          </p:cNvSpPr>
          <p:nvPr/>
        </p:nvSpPr>
        <p:spPr bwMode="auto">
          <a:xfrm>
            <a:off x="7319963" y="1773239"/>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48" name="Rectangle 4"/>
          <p:cNvSpPr>
            <a:spLocks noChangeArrowheads="1"/>
          </p:cNvSpPr>
          <p:nvPr/>
        </p:nvSpPr>
        <p:spPr bwMode="auto">
          <a:xfrm>
            <a:off x="3000375" y="2852739"/>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49" name="Text Box 5"/>
          <p:cNvSpPr txBox="1">
            <a:spLocks noChangeArrowheads="1"/>
          </p:cNvSpPr>
          <p:nvPr/>
        </p:nvSpPr>
        <p:spPr bwMode="auto">
          <a:xfrm>
            <a:off x="2743200" y="23622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1750" name="Text Box 6"/>
          <p:cNvSpPr txBox="1">
            <a:spLocks noChangeArrowheads="1"/>
          </p:cNvSpPr>
          <p:nvPr/>
        </p:nvSpPr>
        <p:spPr bwMode="auto">
          <a:xfrm>
            <a:off x="7104063" y="1268413"/>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node</a:t>
            </a:r>
          </a:p>
        </p:txBody>
      </p:sp>
      <p:sp>
        <p:nvSpPr>
          <p:cNvPr id="31751" name="Rectangle 7"/>
          <p:cNvSpPr>
            <a:spLocks noChangeArrowheads="1"/>
          </p:cNvSpPr>
          <p:nvPr/>
        </p:nvSpPr>
        <p:spPr bwMode="auto">
          <a:xfrm>
            <a:off x="8763000" y="1676400"/>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52" name="Rectangle 8"/>
          <p:cNvSpPr>
            <a:spLocks noChangeArrowheads="1"/>
          </p:cNvSpPr>
          <p:nvPr/>
        </p:nvSpPr>
        <p:spPr bwMode="auto">
          <a:xfrm>
            <a:off x="5880100" y="2708275"/>
            <a:ext cx="457200" cy="4572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53" name="Rectangle 9"/>
          <p:cNvSpPr>
            <a:spLocks noChangeArrowheads="1"/>
          </p:cNvSpPr>
          <p:nvPr/>
        </p:nvSpPr>
        <p:spPr bwMode="auto">
          <a:xfrm>
            <a:off x="7319963" y="2708275"/>
            <a:ext cx="457200" cy="45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CA" altLang="en-US">
              <a:solidFill>
                <a:schemeClr val="hlink"/>
              </a:solidFill>
            </a:endParaRPr>
          </a:p>
        </p:txBody>
      </p:sp>
      <p:sp>
        <p:nvSpPr>
          <p:cNvPr id="31754" name="Rectangle 10"/>
          <p:cNvSpPr>
            <a:spLocks noChangeArrowheads="1"/>
          </p:cNvSpPr>
          <p:nvPr/>
        </p:nvSpPr>
        <p:spPr bwMode="auto">
          <a:xfrm>
            <a:off x="8763000" y="27432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55" name="Line 11"/>
          <p:cNvSpPr>
            <a:spLocks noChangeShapeType="1"/>
          </p:cNvSpPr>
          <p:nvPr/>
        </p:nvSpPr>
        <p:spPr bwMode="auto">
          <a:xfrm flipV="1">
            <a:off x="3200400" y="29718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56" name="Line 12"/>
          <p:cNvSpPr>
            <a:spLocks noChangeShapeType="1"/>
          </p:cNvSpPr>
          <p:nvPr/>
        </p:nvSpPr>
        <p:spPr bwMode="auto">
          <a:xfrm>
            <a:off x="6324600" y="2971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57" name="Line 13"/>
          <p:cNvSpPr>
            <a:spLocks noChangeShapeType="1"/>
          </p:cNvSpPr>
          <p:nvPr/>
        </p:nvSpPr>
        <p:spPr bwMode="auto">
          <a:xfrm>
            <a:off x="7772400" y="2971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58" name="Line 14"/>
          <p:cNvSpPr>
            <a:spLocks noChangeShapeType="1"/>
          </p:cNvSpPr>
          <p:nvPr/>
        </p:nvSpPr>
        <p:spPr bwMode="auto">
          <a:xfrm>
            <a:off x="7535863" y="1916113"/>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59" name="Text Box 15"/>
          <p:cNvSpPr txBox="1">
            <a:spLocks noChangeArrowheads="1"/>
          </p:cNvSpPr>
          <p:nvPr/>
        </p:nvSpPr>
        <p:spPr bwMode="auto">
          <a:xfrm>
            <a:off x="1981200" y="1447801"/>
            <a:ext cx="4953000" cy="646331"/>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Let's insert the new node after the </a:t>
            </a:r>
            <a:r>
              <a:rPr lang="en-US" altLang="en-US" i="1"/>
              <a:t>third </a:t>
            </a:r>
            <a:r>
              <a:rPr lang="en-US" altLang="en-US"/>
              <a:t>node in the linked list</a:t>
            </a:r>
          </a:p>
        </p:txBody>
      </p:sp>
      <p:sp>
        <p:nvSpPr>
          <p:cNvPr id="31761" name="Line 17"/>
          <p:cNvSpPr>
            <a:spLocks noChangeShapeType="1"/>
          </p:cNvSpPr>
          <p:nvPr/>
        </p:nvSpPr>
        <p:spPr bwMode="auto">
          <a:xfrm>
            <a:off x="4876800" y="2971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62" name="Rectangle 18"/>
          <p:cNvSpPr>
            <a:spLocks noChangeArrowheads="1"/>
          </p:cNvSpPr>
          <p:nvPr/>
        </p:nvSpPr>
        <p:spPr bwMode="auto">
          <a:xfrm>
            <a:off x="4419600" y="2743200"/>
            <a:ext cx="457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63" name="Rectangle 19"/>
          <p:cNvSpPr>
            <a:spLocks noChangeArrowheads="1"/>
          </p:cNvSpPr>
          <p:nvPr/>
        </p:nvSpPr>
        <p:spPr bwMode="auto">
          <a:xfrm>
            <a:off x="7319963" y="4221164"/>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64" name="Rectangle 20"/>
          <p:cNvSpPr>
            <a:spLocks noChangeArrowheads="1"/>
          </p:cNvSpPr>
          <p:nvPr/>
        </p:nvSpPr>
        <p:spPr bwMode="auto">
          <a:xfrm>
            <a:off x="3000375" y="5229225"/>
            <a:ext cx="457200"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65" name="Text Box 21"/>
          <p:cNvSpPr txBox="1">
            <a:spLocks noChangeArrowheads="1"/>
          </p:cNvSpPr>
          <p:nvPr/>
        </p:nvSpPr>
        <p:spPr bwMode="auto">
          <a:xfrm>
            <a:off x="2743200" y="48006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1766" name="Text Box 22"/>
          <p:cNvSpPr txBox="1">
            <a:spLocks noChangeArrowheads="1"/>
          </p:cNvSpPr>
          <p:nvPr/>
        </p:nvSpPr>
        <p:spPr bwMode="auto">
          <a:xfrm>
            <a:off x="7086600" y="37338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node</a:t>
            </a:r>
          </a:p>
        </p:txBody>
      </p:sp>
      <p:sp>
        <p:nvSpPr>
          <p:cNvPr id="31767" name="Rectangle 23"/>
          <p:cNvSpPr>
            <a:spLocks noChangeArrowheads="1"/>
          </p:cNvSpPr>
          <p:nvPr/>
        </p:nvSpPr>
        <p:spPr bwMode="auto">
          <a:xfrm>
            <a:off x="8763000" y="4114800"/>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68" name="Rectangle 24"/>
          <p:cNvSpPr>
            <a:spLocks noChangeArrowheads="1"/>
          </p:cNvSpPr>
          <p:nvPr/>
        </p:nvSpPr>
        <p:spPr bwMode="auto">
          <a:xfrm>
            <a:off x="5880100" y="5157788"/>
            <a:ext cx="457200" cy="4572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69" name="Rectangle 25"/>
          <p:cNvSpPr>
            <a:spLocks noChangeArrowheads="1"/>
          </p:cNvSpPr>
          <p:nvPr/>
        </p:nvSpPr>
        <p:spPr bwMode="auto">
          <a:xfrm>
            <a:off x="7319963" y="5157788"/>
            <a:ext cx="457200" cy="45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70" name="Rectangle 26"/>
          <p:cNvSpPr>
            <a:spLocks noChangeArrowheads="1"/>
          </p:cNvSpPr>
          <p:nvPr/>
        </p:nvSpPr>
        <p:spPr bwMode="auto">
          <a:xfrm>
            <a:off x="8763000" y="51816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71" name="Line 27"/>
          <p:cNvSpPr>
            <a:spLocks noChangeShapeType="1"/>
          </p:cNvSpPr>
          <p:nvPr/>
        </p:nvSpPr>
        <p:spPr bwMode="auto">
          <a:xfrm flipV="1">
            <a:off x="3200400" y="54102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72" name="Line 28"/>
          <p:cNvSpPr>
            <a:spLocks noChangeShapeType="1"/>
          </p:cNvSpPr>
          <p:nvPr/>
        </p:nvSpPr>
        <p:spPr bwMode="auto">
          <a:xfrm>
            <a:off x="6324600" y="54102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73" name="Line 29"/>
          <p:cNvSpPr>
            <a:spLocks noChangeShapeType="1"/>
          </p:cNvSpPr>
          <p:nvPr/>
        </p:nvSpPr>
        <p:spPr bwMode="auto">
          <a:xfrm>
            <a:off x="7772400" y="54102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74" name="Line 30"/>
          <p:cNvSpPr>
            <a:spLocks noChangeShapeType="1"/>
          </p:cNvSpPr>
          <p:nvPr/>
        </p:nvSpPr>
        <p:spPr bwMode="auto">
          <a:xfrm>
            <a:off x="7543800" y="43434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75" name="Text Box 31"/>
          <p:cNvSpPr txBox="1">
            <a:spLocks noChangeArrowheads="1"/>
          </p:cNvSpPr>
          <p:nvPr/>
        </p:nvSpPr>
        <p:spPr bwMode="auto">
          <a:xfrm>
            <a:off x="1847851" y="3505200"/>
            <a:ext cx="4968875" cy="923330"/>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1. Locate the node </a:t>
            </a:r>
            <a:r>
              <a:rPr lang="en-US" altLang="en-US" i="1">
                <a:solidFill>
                  <a:schemeClr val="accent2"/>
                </a:solidFill>
              </a:rPr>
              <a:t>preceding</a:t>
            </a:r>
            <a:r>
              <a:rPr lang="en-US" altLang="en-US"/>
              <a:t> </a:t>
            </a:r>
            <a:r>
              <a:rPr lang="en-US" altLang="en-US" i="1">
                <a:solidFill>
                  <a:schemeClr val="accent2"/>
                </a:solidFill>
              </a:rPr>
              <a:t>the insertion point</a:t>
            </a:r>
            <a:r>
              <a:rPr lang="en-US" altLang="en-US"/>
              <a:t> , since it will have to be modified (make </a:t>
            </a:r>
            <a:r>
              <a:rPr lang="en-US" altLang="en-US">
                <a:solidFill>
                  <a:schemeClr val="hlink"/>
                </a:solidFill>
              </a:rPr>
              <a:t>current </a:t>
            </a:r>
            <a:r>
              <a:rPr lang="en-US" altLang="en-US"/>
              <a:t>point to it)</a:t>
            </a:r>
          </a:p>
        </p:txBody>
      </p:sp>
      <p:sp>
        <p:nvSpPr>
          <p:cNvPr id="31776" name="Line 32"/>
          <p:cNvSpPr>
            <a:spLocks noChangeShapeType="1"/>
          </p:cNvSpPr>
          <p:nvPr/>
        </p:nvSpPr>
        <p:spPr bwMode="auto">
          <a:xfrm>
            <a:off x="4876800" y="54102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77" name="Rectangle 33"/>
          <p:cNvSpPr>
            <a:spLocks noChangeArrowheads="1"/>
          </p:cNvSpPr>
          <p:nvPr/>
        </p:nvSpPr>
        <p:spPr bwMode="auto">
          <a:xfrm>
            <a:off x="4419600" y="5181600"/>
            <a:ext cx="457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78" name="Rectangle 34"/>
          <p:cNvSpPr>
            <a:spLocks noChangeArrowheads="1"/>
          </p:cNvSpPr>
          <p:nvPr/>
        </p:nvSpPr>
        <p:spPr bwMode="auto">
          <a:xfrm>
            <a:off x="3000375" y="6237289"/>
            <a:ext cx="503238"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1779" name="Text Box 35"/>
          <p:cNvSpPr txBox="1">
            <a:spLocks noChangeArrowheads="1"/>
          </p:cNvSpPr>
          <p:nvPr/>
        </p:nvSpPr>
        <p:spPr bwMode="auto">
          <a:xfrm>
            <a:off x="2782888" y="5805488"/>
            <a:ext cx="1219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current</a:t>
            </a:r>
          </a:p>
        </p:txBody>
      </p:sp>
      <p:sp>
        <p:nvSpPr>
          <p:cNvPr id="31781" name="Freeform 37"/>
          <p:cNvSpPr>
            <a:spLocks/>
          </p:cNvSpPr>
          <p:nvPr/>
        </p:nvSpPr>
        <p:spPr bwMode="auto">
          <a:xfrm>
            <a:off x="3200400" y="5638800"/>
            <a:ext cx="4114800" cy="369332"/>
          </a:xfrm>
          <a:custGeom>
            <a:avLst/>
            <a:gdLst>
              <a:gd name="T0" fmla="*/ 0 w 2736"/>
              <a:gd name="T1" fmla="*/ 480 h 560"/>
              <a:gd name="T2" fmla="*/ 1584 w 2736"/>
              <a:gd name="T3" fmla="*/ 480 h 560"/>
              <a:gd name="T4" fmla="*/ 2736 w 2736"/>
              <a:gd name="T5" fmla="*/ 0 h 560"/>
            </a:gdLst>
            <a:ahLst/>
            <a:cxnLst>
              <a:cxn ang="0">
                <a:pos x="T0" y="T1"/>
              </a:cxn>
              <a:cxn ang="0">
                <a:pos x="T2" y="T3"/>
              </a:cxn>
              <a:cxn ang="0">
                <a:pos x="T4" y="T5"/>
              </a:cxn>
            </a:cxnLst>
            <a:rect l="0" t="0" r="r" b="b"/>
            <a:pathLst>
              <a:path w="2736" h="560">
                <a:moveTo>
                  <a:pt x="0" y="480"/>
                </a:moveTo>
                <a:cubicBezTo>
                  <a:pt x="564" y="520"/>
                  <a:pt x="1128" y="560"/>
                  <a:pt x="1584" y="480"/>
                </a:cubicBezTo>
                <a:cubicBezTo>
                  <a:pt x="2040" y="400"/>
                  <a:pt x="2388" y="200"/>
                  <a:pt x="2736" y="0"/>
                </a:cubicBezTo>
              </a:path>
            </a:pathLst>
          </a:custGeom>
          <a:noFill/>
          <a:ln w="38100" cap="flat" cmpd="sng">
            <a:solidFill>
              <a:schemeClr va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85" name="Line 41"/>
          <p:cNvSpPr>
            <a:spLocks noChangeShapeType="1"/>
          </p:cNvSpPr>
          <p:nvPr/>
        </p:nvSpPr>
        <p:spPr bwMode="auto">
          <a:xfrm>
            <a:off x="8112125" y="2708275"/>
            <a:ext cx="0" cy="2159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1786" name="Text Box 42"/>
          <p:cNvSpPr txBox="1">
            <a:spLocks noChangeArrowheads="1"/>
          </p:cNvSpPr>
          <p:nvPr/>
        </p:nvSpPr>
        <p:spPr bwMode="auto">
          <a:xfrm>
            <a:off x="7464425" y="2349500"/>
            <a:ext cx="19446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CA" altLang="en-US" sz="1600" i="1">
                <a:solidFill>
                  <a:schemeClr val="hlink"/>
                </a:solidFill>
              </a:rPr>
              <a:t>insertion point</a:t>
            </a:r>
          </a:p>
        </p:txBody>
      </p:sp>
    </p:spTree>
    <p:extLst>
      <p:ext uri="{BB962C8B-B14F-4D97-AF65-F5344CB8AC3E}">
        <p14:creationId xmlns:p14="http://schemas.microsoft.com/office/powerpoint/2010/main" val="41929817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6" name="Rectangle 18"/>
          <p:cNvSpPr>
            <a:spLocks noChangeArrowheads="1"/>
          </p:cNvSpPr>
          <p:nvPr/>
        </p:nvSpPr>
        <p:spPr bwMode="auto">
          <a:xfrm>
            <a:off x="7391400" y="981075"/>
            <a:ext cx="457200"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787" name="Rectangle 19"/>
          <p:cNvSpPr>
            <a:spLocks noChangeArrowheads="1"/>
          </p:cNvSpPr>
          <p:nvPr/>
        </p:nvSpPr>
        <p:spPr bwMode="auto">
          <a:xfrm>
            <a:off x="3071813" y="2060576"/>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788" name="Text Box 20"/>
          <p:cNvSpPr txBox="1">
            <a:spLocks noChangeArrowheads="1"/>
          </p:cNvSpPr>
          <p:nvPr/>
        </p:nvSpPr>
        <p:spPr bwMode="auto">
          <a:xfrm>
            <a:off x="2819400" y="16002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2789" name="Text Box 21"/>
          <p:cNvSpPr txBox="1">
            <a:spLocks noChangeArrowheads="1"/>
          </p:cNvSpPr>
          <p:nvPr/>
        </p:nvSpPr>
        <p:spPr bwMode="auto">
          <a:xfrm>
            <a:off x="7162800" y="5334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node</a:t>
            </a:r>
          </a:p>
        </p:txBody>
      </p:sp>
      <p:sp>
        <p:nvSpPr>
          <p:cNvPr id="32790" name="Rectangle 22"/>
          <p:cNvSpPr>
            <a:spLocks noChangeArrowheads="1"/>
          </p:cNvSpPr>
          <p:nvPr/>
        </p:nvSpPr>
        <p:spPr bwMode="auto">
          <a:xfrm>
            <a:off x="8839200" y="914400"/>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791" name="Rectangle 23"/>
          <p:cNvSpPr>
            <a:spLocks noChangeArrowheads="1"/>
          </p:cNvSpPr>
          <p:nvPr/>
        </p:nvSpPr>
        <p:spPr bwMode="auto">
          <a:xfrm>
            <a:off x="5951538" y="1989138"/>
            <a:ext cx="457200" cy="4572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792" name="Rectangle 24"/>
          <p:cNvSpPr>
            <a:spLocks noChangeArrowheads="1"/>
          </p:cNvSpPr>
          <p:nvPr/>
        </p:nvSpPr>
        <p:spPr bwMode="auto">
          <a:xfrm>
            <a:off x="7391400" y="1989138"/>
            <a:ext cx="457200" cy="45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793" name="Rectangle 25"/>
          <p:cNvSpPr>
            <a:spLocks noChangeArrowheads="1"/>
          </p:cNvSpPr>
          <p:nvPr/>
        </p:nvSpPr>
        <p:spPr bwMode="auto">
          <a:xfrm>
            <a:off x="8839200" y="19812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794" name="Line 26"/>
          <p:cNvSpPr>
            <a:spLocks noChangeShapeType="1"/>
          </p:cNvSpPr>
          <p:nvPr/>
        </p:nvSpPr>
        <p:spPr bwMode="auto">
          <a:xfrm flipV="1">
            <a:off x="3276600" y="22098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795" name="Line 27"/>
          <p:cNvSpPr>
            <a:spLocks noChangeShapeType="1"/>
          </p:cNvSpPr>
          <p:nvPr/>
        </p:nvSpPr>
        <p:spPr bwMode="auto">
          <a:xfrm>
            <a:off x="6400800" y="2209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796" name="Line 28"/>
          <p:cNvSpPr>
            <a:spLocks noChangeShapeType="1"/>
          </p:cNvSpPr>
          <p:nvPr/>
        </p:nvSpPr>
        <p:spPr bwMode="auto">
          <a:xfrm>
            <a:off x="7848600" y="2209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797" name="Line 29"/>
          <p:cNvSpPr>
            <a:spLocks noChangeShapeType="1"/>
          </p:cNvSpPr>
          <p:nvPr/>
        </p:nvSpPr>
        <p:spPr bwMode="auto">
          <a:xfrm>
            <a:off x="7620000" y="11430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798" name="Text Box 30"/>
          <p:cNvSpPr txBox="1">
            <a:spLocks noChangeArrowheads="1"/>
          </p:cNvSpPr>
          <p:nvPr/>
        </p:nvSpPr>
        <p:spPr bwMode="auto">
          <a:xfrm>
            <a:off x="2057400" y="304800"/>
            <a:ext cx="4953000" cy="923330"/>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2. Make the new node point to the node after the insertion point (i.e. the node pointed to by the node that </a:t>
            </a:r>
            <a:r>
              <a:rPr lang="en-US" altLang="en-US">
                <a:solidFill>
                  <a:schemeClr val="hlink"/>
                </a:solidFill>
              </a:rPr>
              <a:t>current</a:t>
            </a:r>
            <a:r>
              <a:rPr lang="en-US" altLang="en-US"/>
              <a:t> points to)</a:t>
            </a:r>
          </a:p>
        </p:txBody>
      </p:sp>
      <p:sp>
        <p:nvSpPr>
          <p:cNvPr id="32799" name="Line 31"/>
          <p:cNvSpPr>
            <a:spLocks noChangeShapeType="1"/>
          </p:cNvSpPr>
          <p:nvPr/>
        </p:nvSpPr>
        <p:spPr bwMode="auto">
          <a:xfrm>
            <a:off x="4953000" y="22098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00" name="Rectangle 32"/>
          <p:cNvSpPr>
            <a:spLocks noChangeArrowheads="1"/>
          </p:cNvSpPr>
          <p:nvPr/>
        </p:nvSpPr>
        <p:spPr bwMode="auto">
          <a:xfrm>
            <a:off x="4495800" y="1981200"/>
            <a:ext cx="457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01" name="Rectangle 33"/>
          <p:cNvSpPr>
            <a:spLocks noChangeArrowheads="1"/>
          </p:cNvSpPr>
          <p:nvPr/>
        </p:nvSpPr>
        <p:spPr bwMode="auto">
          <a:xfrm>
            <a:off x="3071813" y="3068639"/>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02" name="Text Box 34"/>
          <p:cNvSpPr txBox="1">
            <a:spLocks noChangeArrowheads="1"/>
          </p:cNvSpPr>
          <p:nvPr/>
        </p:nvSpPr>
        <p:spPr bwMode="auto">
          <a:xfrm>
            <a:off x="2819400" y="2590800"/>
            <a:ext cx="1219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current</a:t>
            </a:r>
          </a:p>
        </p:txBody>
      </p:sp>
      <p:sp>
        <p:nvSpPr>
          <p:cNvPr id="32803" name="Freeform 35"/>
          <p:cNvSpPr>
            <a:spLocks/>
          </p:cNvSpPr>
          <p:nvPr/>
        </p:nvSpPr>
        <p:spPr bwMode="auto">
          <a:xfrm>
            <a:off x="3276600" y="2438400"/>
            <a:ext cx="4114800" cy="369332"/>
          </a:xfrm>
          <a:custGeom>
            <a:avLst/>
            <a:gdLst>
              <a:gd name="T0" fmla="*/ 0 w 2736"/>
              <a:gd name="T1" fmla="*/ 480 h 560"/>
              <a:gd name="T2" fmla="*/ 1584 w 2736"/>
              <a:gd name="T3" fmla="*/ 480 h 560"/>
              <a:gd name="T4" fmla="*/ 2736 w 2736"/>
              <a:gd name="T5" fmla="*/ 0 h 560"/>
            </a:gdLst>
            <a:ahLst/>
            <a:cxnLst>
              <a:cxn ang="0">
                <a:pos x="T0" y="T1"/>
              </a:cxn>
              <a:cxn ang="0">
                <a:pos x="T2" y="T3"/>
              </a:cxn>
              <a:cxn ang="0">
                <a:pos x="T4" y="T5"/>
              </a:cxn>
            </a:cxnLst>
            <a:rect l="0" t="0" r="r" b="b"/>
            <a:pathLst>
              <a:path w="2736" h="560">
                <a:moveTo>
                  <a:pt x="0" y="480"/>
                </a:moveTo>
                <a:cubicBezTo>
                  <a:pt x="564" y="520"/>
                  <a:pt x="1128" y="560"/>
                  <a:pt x="1584" y="480"/>
                </a:cubicBezTo>
                <a:cubicBezTo>
                  <a:pt x="2040" y="400"/>
                  <a:pt x="2388" y="200"/>
                  <a:pt x="2736" y="0"/>
                </a:cubicBezTo>
              </a:path>
            </a:pathLst>
          </a:custGeom>
          <a:noFill/>
          <a:ln w="38100" cap="flat" cmpd="sng">
            <a:solidFill>
              <a:schemeClr val="accent2"/>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24" name="Line 56"/>
          <p:cNvSpPr>
            <a:spLocks noChangeShapeType="1"/>
          </p:cNvSpPr>
          <p:nvPr/>
        </p:nvSpPr>
        <p:spPr bwMode="auto">
          <a:xfrm>
            <a:off x="9067800" y="1371600"/>
            <a:ext cx="0" cy="6096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25" name="Rectangle 57"/>
          <p:cNvSpPr>
            <a:spLocks noChangeArrowheads="1"/>
          </p:cNvSpPr>
          <p:nvPr/>
        </p:nvSpPr>
        <p:spPr bwMode="auto">
          <a:xfrm>
            <a:off x="7391400" y="4221164"/>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26" name="Rectangle 58"/>
          <p:cNvSpPr>
            <a:spLocks noChangeArrowheads="1"/>
          </p:cNvSpPr>
          <p:nvPr/>
        </p:nvSpPr>
        <p:spPr bwMode="auto">
          <a:xfrm>
            <a:off x="3071813" y="5229225"/>
            <a:ext cx="457200"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27" name="Text Box 59"/>
          <p:cNvSpPr txBox="1">
            <a:spLocks noChangeArrowheads="1"/>
          </p:cNvSpPr>
          <p:nvPr/>
        </p:nvSpPr>
        <p:spPr bwMode="auto">
          <a:xfrm>
            <a:off x="2819400" y="48006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2828" name="Text Box 60"/>
          <p:cNvSpPr txBox="1">
            <a:spLocks noChangeArrowheads="1"/>
          </p:cNvSpPr>
          <p:nvPr/>
        </p:nvSpPr>
        <p:spPr bwMode="auto">
          <a:xfrm>
            <a:off x="7162800" y="37338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node</a:t>
            </a:r>
          </a:p>
        </p:txBody>
      </p:sp>
      <p:sp>
        <p:nvSpPr>
          <p:cNvPr id="32829" name="Rectangle 61"/>
          <p:cNvSpPr>
            <a:spLocks noChangeArrowheads="1"/>
          </p:cNvSpPr>
          <p:nvPr/>
        </p:nvSpPr>
        <p:spPr bwMode="auto">
          <a:xfrm>
            <a:off x="8839200" y="4114800"/>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30" name="Rectangle 62"/>
          <p:cNvSpPr>
            <a:spLocks noChangeArrowheads="1"/>
          </p:cNvSpPr>
          <p:nvPr/>
        </p:nvSpPr>
        <p:spPr bwMode="auto">
          <a:xfrm>
            <a:off x="5951538" y="5157788"/>
            <a:ext cx="457200" cy="4572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31" name="Rectangle 63"/>
          <p:cNvSpPr>
            <a:spLocks noChangeArrowheads="1"/>
          </p:cNvSpPr>
          <p:nvPr/>
        </p:nvSpPr>
        <p:spPr bwMode="auto">
          <a:xfrm>
            <a:off x="7391400" y="5157788"/>
            <a:ext cx="457200" cy="45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32" name="Rectangle 64"/>
          <p:cNvSpPr>
            <a:spLocks noChangeArrowheads="1"/>
          </p:cNvSpPr>
          <p:nvPr/>
        </p:nvSpPr>
        <p:spPr bwMode="auto">
          <a:xfrm>
            <a:off x="8839200" y="51816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33" name="Line 65"/>
          <p:cNvSpPr>
            <a:spLocks noChangeShapeType="1"/>
          </p:cNvSpPr>
          <p:nvPr/>
        </p:nvSpPr>
        <p:spPr bwMode="auto">
          <a:xfrm flipV="1">
            <a:off x="3276600" y="54102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34" name="Line 66"/>
          <p:cNvSpPr>
            <a:spLocks noChangeShapeType="1"/>
          </p:cNvSpPr>
          <p:nvPr/>
        </p:nvSpPr>
        <p:spPr bwMode="auto">
          <a:xfrm>
            <a:off x="6400800" y="54102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35" name="Line 67"/>
          <p:cNvSpPr>
            <a:spLocks noChangeShapeType="1"/>
          </p:cNvSpPr>
          <p:nvPr/>
        </p:nvSpPr>
        <p:spPr bwMode="auto">
          <a:xfrm>
            <a:off x="7848600" y="5410200"/>
            <a:ext cx="990600" cy="0"/>
          </a:xfrm>
          <a:prstGeom prst="line">
            <a:avLst/>
          </a:prstGeom>
          <a:noFill/>
          <a:ln w="38100">
            <a:solidFill>
              <a:schemeClr val="accent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36" name="Line 68"/>
          <p:cNvSpPr>
            <a:spLocks noChangeShapeType="1"/>
          </p:cNvSpPr>
          <p:nvPr/>
        </p:nvSpPr>
        <p:spPr bwMode="auto">
          <a:xfrm>
            <a:off x="7620000" y="43434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37" name="Text Box 69"/>
          <p:cNvSpPr txBox="1">
            <a:spLocks noChangeArrowheads="1"/>
          </p:cNvSpPr>
          <p:nvPr/>
        </p:nvSpPr>
        <p:spPr bwMode="auto">
          <a:xfrm>
            <a:off x="2057400" y="3886201"/>
            <a:ext cx="4953000" cy="646331"/>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3. Make the node pointed to by </a:t>
            </a:r>
            <a:r>
              <a:rPr lang="en-US" altLang="en-US">
                <a:solidFill>
                  <a:schemeClr val="hlink"/>
                </a:solidFill>
              </a:rPr>
              <a:t>current</a:t>
            </a:r>
            <a:r>
              <a:rPr lang="en-US" altLang="en-US"/>
              <a:t> point to the new node</a:t>
            </a:r>
          </a:p>
        </p:txBody>
      </p:sp>
      <p:sp>
        <p:nvSpPr>
          <p:cNvPr id="32838" name="Line 70"/>
          <p:cNvSpPr>
            <a:spLocks noChangeShapeType="1"/>
          </p:cNvSpPr>
          <p:nvPr/>
        </p:nvSpPr>
        <p:spPr bwMode="auto">
          <a:xfrm>
            <a:off x="4953000" y="54102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39" name="Rectangle 71"/>
          <p:cNvSpPr>
            <a:spLocks noChangeArrowheads="1"/>
          </p:cNvSpPr>
          <p:nvPr/>
        </p:nvSpPr>
        <p:spPr bwMode="auto">
          <a:xfrm>
            <a:off x="4495800" y="5181600"/>
            <a:ext cx="457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40" name="Rectangle 72"/>
          <p:cNvSpPr>
            <a:spLocks noChangeArrowheads="1"/>
          </p:cNvSpPr>
          <p:nvPr/>
        </p:nvSpPr>
        <p:spPr bwMode="auto">
          <a:xfrm>
            <a:off x="3071813" y="6237289"/>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2841" name="Text Box 73"/>
          <p:cNvSpPr txBox="1">
            <a:spLocks noChangeArrowheads="1"/>
          </p:cNvSpPr>
          <p:nvPr/>
        </p:nvSpPr>
        <p:spPr bwMode="auto">
          <a:xfrm>
            <a:off x="2819400" y="5791200"/>
            <a:ext cx="1219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current</a:t>
            </a:r>
          </a:p>
        </p:txBody>
      </p:sp>
      <p:sp>
        <p:nvSpPr>
          <p:cNvPr id="32842" name="Freeform 74"/>
          <p:cNvSpPr>
            <a:spLocks/>
          </p:cNvSpPr>
          <p:nvPr/>
        </p:nvSpPr>
        <p:spPr bwMode="auto">
          <a:xfrm>
            <a:off x="3276600" y="5638800"/>
            <a:ext cx="4114800" cy="369332"/>
          </a:xfrm>
          <a:custGeom>
            <a:avLst/>
            <a:gdLst>
              <a:gd name="T0" fmla="*/ 0 w 2736"/>
              <a:gd name="T1" fmla="*/ 480 h 560"/>
              <a:gd name="T2" fmla="*/ 1584 w 2736"/>
              <a:gd name="T3" fmla="*/ 480 h 560"/>
              <a:gd name="T4" fmla="*/ 2736 w 2736"/>
              <a:gd name="T5" fmla="*/ 0 h 560"/>
            </a:gdLst>
            <a:ahLst/>
            <a:cxnLst>
              <a:cxn ang="0">
                <a:pos x="T0" y="T1"/>
              </a:cxn>
              <a:cxn ang="0">
                <a:pos x="T2" y="T3"/>
              </a:cxn>
              <a:cxn ang="0">
                <a:pos x="T4" y="T5"/>
              </a:cxn>
            </a:cxnLst>
            <a:rect l="0" t="0" r="r" b="b"/>
            <a:pathLst>
              <a:path w="2736" h="560">
                <a:moveTo>
                  <a:pt x="0" y="480"/>
                </a:moveTo>
                <a:cubicBezTo>
                  <a:pt x="564" y="520"/>
                  <a:pt x="1128" y="560"/>
                  <a:pt x="1584" y="480"/>
                </a:cubicBezTo>
                <a:cubicBezTo>
                  <a:pt x="2040" y="400"/>
                  <a:pt x="2388" y="200"/>
                  <a:pt x="2736" y="0"/>
                </a:cubicBezTo>
              </a:path>
            </a:pathLst>
          </a:custGeom>
          <a:noFill/>
          <a:ln w="38100" cap="flat" cmpd="sng">
            <a:solidFill>
              <a:schemeClr val="accent2"/>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43" name="Line 75"/>
          <p:cNvSpPr>
            <a:spLocks noChangeShapeType="1"/>
          </p:cNvSpPr>
          <p:nvPr/>
        </p:nvSpPr>
        <p:spPr bwMode="auto">
          <a:xfrm>
            <a:off x="9067800" y="4572000"/>
            <a:ext cx="0" cy="6096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46" name="Line 78"/>
          <p:cNvSpPr>
            <a:spLocks noChangeShapeType="1"/>
          </p:cNvSpPr>
          <p:nvPr/>
        </p:nvSpPr>
        <p:spPr bwMode="auto">
          <a:xfrm flipV="1">
            <a:off x="7848600" y="4495800"/>
            <a:ext cx="990600" cy="8382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2847" name="Text Box 79"/>
          <p:cNvSpPr txBox="1">
            <a:spLocks noChangeArrowheads="1"/>
          </p:cNvSpPr>
          <p:nvPr/>
        </p:nvSpPr>
        <p:spPr bwMode="auto">
          <a:xfrm>
            <a:off x="8077200" y="51816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chemeClr val="hlink"/>
                </a:solidFill>
              </a:rPr>
              <a:t>X</a:t>
            </a:r>
          </a:p>
        </p:txBody>
      </p:sp>
      <p:sp>
        <p:nvSpPr>
          <p:cNvPr id="32848" name="Line 80"/>
          <p:cNvSpPr>
            <a:spLocks noChangeShapeType="1"/>
          </p:cNvSpPr>
          <p:nvPr/>
        </p:nvSpPr>
        <p:spPr bwMode="auto">
          <a:xfrm flipH="1">
            <a:off x="8256588" y="1989138"/>
            <a:ext cx="0" cy="2159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Tree>
    <p:extLst>
      <p:ext uri="{BB962C8B-B14F-4D97-AF65-F5344CB8AC3E}">
        <p14:creationId xmlns:p14="http://schemas.microsoft.com/office/powerpoint/2010/main" val="3985589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Deleting the First Node</a:t>
            </a:r>
          </a:p>
        </p:txBody>
      </p:sp>
      <p:sp>
        <p:nvSpPr>
          <p:cNvPr id="33796" name="Rectangle 4"/>
          <p:cNvSpPr>
            <a:spLocks noChangeArrowheads="1"/>
          </p:cNvSpPr>
          <p:nvPr/>
        </p:nvSpPr>
        <p:spPr bwMode="auto">
          <a:xfrm>
            <a:off x="2279650" y="2636839"/>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797" name="Text Box 5"/>
          <p:cNvSpPr txBox="1">
            <a:spLocks noChangeArrowheads="1"/>
          </p:cNvSpPr>
          <p:nvPr/>
        </p:nvSpPr>
        <p:spPr bwMode="auto">
          <a:xfrm>
            <a:off x="2057400" y="22098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3799" name="Rectangle 7"/>
          <p:cNvSpPr>
            <a:spLocks noChangeArrowheads="1"/>
          </p:cNvSpPr>
          <p:nvPr/>
        </p:nvSpPr>
        <p:spPr bwMode="auto">
          <a:xfrm>
            <a:off x="8077200" y="2590800"/>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00" name="Rectangle 8"/>
          <p:cNvSpPr>
            <a:spLocks noChangeArrowheads="1"/>
          </p:cNvSpPr>
          <p:nvPr/>
        </p:nvSpPr>
        <p:spPr bwMode="auto">
          <a:xfrm>
            <a:off x="5159375" y="2565400"/>
            <a:ext cx="457200" cy="4572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01" name="Rectangle 9"/>
          <p:cNvSpPr>
            <a:spLocks noChangeArrowheads="1"/>
          </p:cNvSpPr>
          <p:nvPr/>
        </p:nvSpPr>
        <p:spPr bwMode="auto">
          <a:xfrm>
            <a:off x="6629400" y="2590800"/>
            <a:ext cx="457200" cy="4572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02" name="Rectangle 10"/>
          <p:cNvSpPr>
            <a:spLocks noChangeArrowheads="1"/>
          </p:cNvSpPr>
          <p:nvPr/>
        </p:nvSpPr>
        <p:spPr bwMode="auto">
          <a:xfrm>
            <a:off x="9525000" y="25908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03" name="Line 11"/>
          <p:cNvSpPr>
            <a:spLocks noChangeShapeType="1"/>
          </p:cNvSpPr>
          <p:nvPr/>
        </p:nvSpPr>
        <p:spPr bwMode="auto">
          <a:xfrm flipV="1">
            <a:off x="2514600" y="28194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04" name="Line 12"/>
          <p:cNvSpPr>
            <a:spLocks noChangeShapeType="1"/>
          </p:cNvSpPr>
          <p:nvPr/>
        </p:nvSpPr>
        <p:spPr bwMode="auto">
          <a:xfrm>
            <a:off x="5638800" y="2819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05" name="Line 13"/>
          <p:cNvSpPr>
            <a:spLocks noChangeShapeType="1"/>
          </p:cNvSpPr>
          <p:nvPr/>
        </p:nvSpPr>
        <p:spPr bwMode="auto">
          <a:xfrm>
            <a:off x="7086600" y="2819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07" name="Text Box 15"/>
          <p:cNvSpPr txBox="1">
            <a:spLocks noChangeArrowheads="1"/>
          </p:cNvSpPr>
          <p:nvPr/>
        </p:nvSpPr>
        <p:spPr bwMode="auto">
          <a:xfrm>
            <a:off x="1981200" y="1295401"/>
            <a:ext cx="6248400" cy="646331"/>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chemeClr val="hlink"/>
                </a:solidFill>
              </a:rPr>
              <a:t>front</a:t>
            </a:r>
            <a:r>
              <a:rPr lang="en-US" altLang="en-US"/>
              <a:t> points to the first node in the linked list, which points to the second node</a:t>
            </a:r>
          </a:p>
        </p:txBody>
      </p:sp>
      <p:sp>
        <p:nvSpPr>
          <p:cNvPr id="33808" name="Line 16"/>
          <p:cNvSpPr>
            <a:spLocks noChangeShapeType="1"/>
          </p:cNvSpPr>
          <p:nvPr/>
        </p:nvSpPr>
        <p:spPr bwMode="auto">
          <a:xfrm>
            <a:off x="4191000" y="2819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09" name="Rectangle 17"/>
          <p:cNvSpPr>
            <a:spLocks noChangeArrowheads="1"/>
          </p:cNvSpPr>
          <p:nvPr/>
        </p:nvSpPr>
        <p:spPr bwMode="auto">
          <a:xfrm>
            <a:off x="3719513" y="2565400"/>
            <a:ext cx="457200" cy="45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16" name="Line 24"/>
          <p:cNvSpPr>
            <a:spLocks noChangeShapeType="1"/>
          </p:cNvSpPr>
          <p:nvPr/>
        </p:nvSpPr>
        <p:spPr bwMode="auto">
          <a:xfrm>
            <a:off x="8534400" y="2819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18" name="Rectangle 26"/>
          <p:cNvSpPr>
            <a:spLocks noChangeArrowheads="1"/>
          </p:cNvSpPr>
          <p:nvPr/>
        </p:nvSpPr>
        <p:spPr bwMode="auto">
          <a:xfrm>
            <a:off x="2279650" y="5445126"/>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19" name="Text Box 27"/>
          <p:cNvSpPr txBox="1">
            <a:spLocks noChangeArrowheads="1"/>
          </p:cNvSpPr>
          <p:nvPr/>
        </p:nvSpPr>
        <p:spPr bwMode="auto">
          <a:xfrm>
            <a:off x="2057400" y="49530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3820" name="Rectangle 28"/>
          <p:cNvSpPr>
            <a:spLocks noChangeArrowheads="1"/>
          </p:cNvSpPr>
          <p:nvPr/>
        </p:nvSpPr>
        <p:spPr bwMode="auto">
          <a:xfrm>
            <a:off x="8077200" y="5334000"/>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21" name="Rectangle 29"/>
          <p:cNvSpPr>
            <a:spLocks noChangeArrowheads="1"/>
          </p:cNvSpPr>
          <p:nvPr/>
        </p:nvSpPr>
        <p:spPr bwMode="auto">
          <a:xfrm>
            <a:off x="5159375" y="5300663"/>
            <a:ext cx="457200" cy="4572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22" name="Rectangle 30"/>
          <p:cNvSpPr>
            <a:spLocks noChangeArrowheads="1"/>
          </p:cNvSpPr>
          <p:nvPr/>
        </p:nvSpPr>
        <p:spPr bwMode="auto">
          <a:xfrm>
            <a:off x="6629400" y="5334000"/>
            <a:ext cx="457200" cy="4572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23" name="Rectangle 31"/>
          <p:cNvSpPr>
            <a:spLocks noChangeArrowheads="1"/>
          </p:cNvSpPr>
          <p:nvPr/>
        </p:nvSpPr>
        <p:spPr bwMode="auto">
          <a:xfrm>
            <a:off x="9525000" y="53340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24" name="Line 32"/>
          <p:cNvSpPr>
            <a:spLocks noChangeShapeType="1"/>
          </p:cNvSpPr>
          <p:nvPr/>
        </p:nvSpPr>
        <p:spPr bwMode="auto">
          <a:xfrm flipV="1">
            <a:off x="2514600" y="5562600"/>
            <a:ext cx="1219200" cy="0"/>
          </a:xfrm>
          <a:prstGeom prst="line">
            <a:avLst/>
          </a:prstGeom>
          <a:noFill/>
          <a:ln w="38100">
            <a:solidFill>
              <a:schemeClr val="accent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25" name="Line 33"/>
          <p:cNvSpPr>
            <a:spLocks noChangeShapeType="1"/>
          </p:cNvSpPr>
          <p:nvPr/>
        </p:nvSpPr>
        <p:spPr bwMode="auto">
          <a:xfrm>
            <a:off x="5638800" y="55626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26" name="Line 34"/>
          <p:cNvSpPr>
            <a:spLocks noChangeShapeType="1"/>
          </p:cNvSpPr>
          <p:nvPr/>
        </p:nvSpPr>
        <p:spPr bwMode="auto">
          <a:xfrm>
            <a:off x="7086600" y="55626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27" name="Text Box 35"/>
          <p:cNvSpPr txBox="1">
            <a:spLocks noChangeArrowheads="1"/>
          </p:cNvSpPr>
          <p:nvPr/>
        </p:nvSpPr>
        <p:spPr bwMode="auto">
          <a:xfrm>
            <a:off x="1981200" y="4038601"/>
            <a:ext cx="6248400" cy="646331"/>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Make </a:t>
            </a:r>
            <a:r>
              <a:rPr lang="en-US" altLang="en-US">
                <a:solidFill>
                  <a:schemeClr val="hlink"/>
                </a:solidFill>
              </a:rPr>
              <a:t>front</a:t>
            </a:r>
            <a:r>
              <a:rPr lang="en-US" altLang="en-US"/>
              <a:t> point to the second node (i.e. the node pointed to by the first node)</a:t>
            </a:r>
          </a:p>
        </p:txBody>
      </p:sp>
      <p:sp>
        <p:nvSpPr>
          <p:cNvPr id="33828" name="Line 36"/>
          <p:cNvSpPr>
            <a:spLocks noChangeShapeType="1"/>
          </p:cNvSpPr>
          <p:nvPr/>
        </p:nvSpPr>
        <p:spPr bwMode="auto">
          <a:xfrm>
            <a:off x="4191000" y="55626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29" name="Rectangle 37"/>
          <p:cNvSpPr>
            <a:spLocks noChangeArrowheads="1"/>
          </p:cNvSpPr>
          <p:nvPr/>
        </p:nvSpPr>
        <p:spPr bwMode="auto">
          <a:xfrm>
            <a:off x="3719513" y="5300663"/>
            <a:ext cx="457200" cy="45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3830" name="Line 38"/>
          <p:cNvSpPr>
            <a:spLocks noChangeShapeType="1"/>
          </p:cNvSpPr>
          <p:nvPr/>
        </p:nvSpPr>
        <p:spPr bwMode="auto">
          <a:xfrm>
            <a:off x="8534400" y="55626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3832" name="Text Box 40"/>
          <p:cNvSpPr txBox="1">
            <a:spLocks noChangeArrowheads="1"/>
          </p:cNvSpPr>
          <p:nvPr/>
        </p:nvSpPr>
        <p:spPr bwMode="auto">
          <a:xfrm>
            <a:off x="2895600" y="53340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chemeClr val="hlink"/>
                </a:solidFill>
              </a:rPr>
              <a:t>X</a:t>
            </a:r>
          </a:p>
        </p:txBody>
      </p:sp>
      <p:sp>
        <p:nvSpPr>
          <p:cNvPr id="33833" name="Freeform 41"/>
          <p:cNvSpPr>
            <a:spLocks/>
          </p:cNvSpPr>
          <p:nvPr/>
        </p:nvSpPr>
        <p:spPr bwMode="auto">
          <a:xfrm>
            <a:off x="2514600" y="4902200"/>
            <a:ext cx="2667000" cy="369332"/>
          </a:xfrm>
          <a:custGeom>
            <a:avLst/>
            <a:gdLst>
              <a:gd name="T0" fmla="*/ 0 w 1680"/>
              <a:gd name="T1" fmla="*/ 416 h 416"/>
              <a:gd name="T2" fmla="*/ 480 w 1680"/>
              <a:gd name="T3" fmla="*/ 80 h 416"/>
              <a:gd name="T4" fmla="*/ 1296 w 1680"/>
              <a:gd name="T5" fmla="*/ 32 h 416"/>
              <a:gd name="T6" fmla="*/ 1680 w 1680"/>
              <a:gd name="T7" fmla="*/ 272 h 416"/>
            </a:gdLst>
            <a:ahLst/>
            <a:cxnLst>
              <a:cxn ang="0">
                <a:pos x="T0" y="T1"/>
              </a:cxn>
              <a:cxn ang="0">
                <a:pos x="T2" y="T3"/>
              </a:cxn>
              <a:cxn ang="0">
                <a:pos x="T4" y="T5"/>
              </a:cxn>
              <a:cxn ang="0">
                <a:pos x="T6" y="T7"/>
              </a:cxn>
            </a:cxnLst>
            <a:rect l="0" t="0" r="r" b="b"/>
            <a:pathLst>
              <a:path w="1680" h="416">
                <a:moveTo>
                  <a:pt x="0" y="416"/>
                </a:moveTo>
                <a:cubicBezTo>
                  <a:pt x="132" y="280"/>
                  <a:pt x="264" y="144"/>
                  <a:pt x="480" y="80"/>
                </a:cubicBezTo>
                <a:cubicBezTo>
                  <a:pt x="696" y="16"/>
                  <a:pt x="1096" y="0"/>
                  <a:pt x="1296" y="32"/>
                </a:cubicBezTo>
                <a:cubicBezTo>
                  <a:pt x="1496" y="64"/>
                  <a:pt x="1588" y="168"/>
                  <a:pt x="1680" y="272"/>
                </a:cubicBezTo>
              </a:path>
            </a:pathLst>
          </a:custGeom>
          <a:noFill/>
          <a:ln w="38100" cap="flat" cmpd="sng">
            <a:solidFill>
              <a:schemeClr va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Tree>
    <p:extLst>
      <p:ext uri="{BB962C8B-B14F-4D97-AF65-F5344CB8AC3E}">
        <p14:creationId xmlns:p14="http://schemas.microsoft.com/office/powerpoint/2010/main" val="126220127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09800" y="152400"/>
            <a:ext cx="7772400" cy="838200"/>
          </a:xfrm>
        </p:spPr>
        <p:txBody>
          <a:bodyPr/>
          <a:lstStyle/>
          <a:p>
            <a:r>
              <a:rPr lang="en-US" altLang="en-US" b="1" dirty="0">
                <a:latin typeface="Times New Roman" panose="02020603050405020304" pitchFamily="18" charset="0"/>
                <a:cs typeface="Times New Roman" panose="02020603050405020304" pitchFamily="18" charset="0"/>
              </a:rPr>
              <a:t>Deleting an Interior Node</a:t>
            </a:r>
          </a:p>
        </p:txBody>
      </p:sp>
      <p:sp>
        <p:nvSpPr>
          <p:cNvPr id="34819" name="Rectangle 3"/>
          <p:cNvSpPr>
            <a:spLocks noChangeArrowheads="1"/>
          </p:cNvSpPr>
          <p:nvPr/>
        </p:nvSpPr>
        <p:spPr bwMode="auto">
          <a:xfrm>
            <a:off x="2279650" y="1125539"/>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20" name="Text Box 4"/>
          <p:cNvSpPr txBox="1">
            <a:spLocks noChangeArrowheads="1"/>
          </p:cNvSpPr>
          <p:nvPr/>
        </p:nvSpPr>
        <p:spPr bwMode="auto">
          <a:xfrm>
            <a:off x="2057400" y="6858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4821" name="Rectangle 5"/>
          <p:cNvSpPr>
            <a:spLocks noChangeArrowheads="1"/>
          </p:cNvSpPr>
          <p:nvPr/>
        </p:nvSpPr>
        <p:spPr bwMode="auto">
          <a:xfrm>
            <a:off x="8112125" y="1052513"/>
            <a:ext cx="457200" cy="45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22" name="Rectangle 6"/>
          <p:cNvSpPr>
            <a:spLocks noChangeArrowheads="1"/>
          </p:cNvSpPr>
          <p:nvPr/>
        </p:nvSpPr>
        <p:spPr bwMode="auto">
          <a:xfrm>
            <a:off x="5159375" y="1052513"/>
            <a:ext cx="457200" cy="457200"/>
          </a:xfrm>
          <a:prstGeom prst="rect">
            <a:avLst/>
          </a:prstGeom>
          <a:solidFill>
            <a:schemeClr val="folHlink"/>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23" name="Rectangle 7"/>
          <p:cNvSpPr>
            <a:spLocks noChangeArrowheads="1"/>
          </p:cNvSpPr>
          <p:nvPr/>
        </p:nvSpPr>
        <p:spPr bwMode="auto">
          <a:xfrm>
            <a:off x="6600825" y="1052513"/>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24" name="Rectangle 8"/>
          <p:cNvSpPr>
            <a:spLocks noChangeArrowheads="1"/>
          </p:cNvSpPr>
          <p:nvPr/>
        </p:nvSpPr>
        <p:spPr bwMode="auto">
          <a:xfrm>
            <a:off x="9525000" y="10668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25" name="Line 9"/>
          <p:cNvSpPr>
            <a:spLocks noChangeShapeType="1"/>
          </p:cNvSpPr>
          <p:nvPr/>
        </p:nvSpPr>
        <p:spPr bwMode="auto">
          <a:xfrm flipV="1">
            <a:off x="2514600" y="12954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26" name="Line 10"/>
          <p:cNvSpPr>
            <a:spLocks noChangeShapeType="1"/>
          </p:cNvSpPr>
          <p:nvPr/>
        </p:nvSpPr>
        <p:spPr bwMode="auto">
          <a:xfrm>
            <a:off x="5638800" y="1295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27" name="Line 11"/>
          <p:cNvSpPr>
            <a:spLocks noChangeShapeType="1"/>
          </p:cNvSpPr>
          <p:nvPr/>
        </p:nvSpPr>
        <p:spPr bwMode="auto">
          <a:xfrm>
            <a:off x="7086600" y="1295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28" name="Text Box 12"/>
          <p:cNvSpPr txBox="1">
            <a:spLocks noChangeArrowheads="1"/>
          </p:cNvSpPr>
          <p:nvPr/>
        </p:nvSpPr>
        <p:spPr bwMode="auto">
          <a:xfrm>
            <a:off x="1774825" y="2420939"/>
            <a:ext cx="8077200" cy="646331"/>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1. Traverse the linked list so that</a:t>
            </a:r>
            <a:r>
              <a:rPr lang="en-US" altLang="en-US">
                <a:solidFill>
                  <a:schemeClr val="hlink"/>
                </a:solidFill>
              </a:rPr>
              <a:t> current</a:t>
            </a:r>
            <a:r>
              <a:rPr lang="en-US" altLang="en-US"/>
              <a:t> points to the node to be deleted and </a:t>
            </a:r>
            <a:r>
              <a:rPr lang="en-US" altLang="en-US">
                <a:solidFill>
                  <a:schemeClr val="hlink"/>
                </a:solidFill>
              </a:rPr>
              <a:t>previous</a:t>
            </a:r>
            <a:r>
              <a:rPr lang="en-US" altLang="en-US"/>
              <a:t> points to the node prior to the one to be deleted</a:t>
            </a:r>
          </a:p>
        </p:txBody>
      </p:sp>
      <p:sp>
        <p:nvSpPr>
          <p:cNvPr id="34829" name="Line 13"/>
          <p:cNvSpPr>
            <a:spLocks noChangeShapeType="1"/>
          </p:cNvSpPr>
          <p:nvPr/>
        </p:nvSpPr>
        <p:spPr bwMode="auto">
          <a:xfrm>
            <a:off x="4191000" y="1295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30" name="Rectangle 14"/>
          <p:cNvSpPr>
            <a:spLocks noChangeArrowheads="1"/>
          </p:cNvSpPr>
          <p:nvPr/>
        </p:nvSpPr>
        <p:spPr bwMode="auto">
          <a:xfrm>
            <a:off x="3733800" y="1066800"/>
            <a:ext cx="457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31" name="Line 15"/>
          <p:cNvSpPr>
            <a:spLocks noChangeShapeType="1"/>
          </p:cNvSpPr>
          <p:nvPr/>
        </p:nvSpPr>
        <p:spPr bwMode="auto">
          <a:xfrm>
            <a:off x="8534400" y="12954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33" name="Rectangle 17"/>
          <p:cNvSpPr>
            <a:spLocks noChangeArrowheads="1"/>
          </p:cNvSpPr>
          <p:nvPr/>
        </p:nvSpPr>
        <p:spPr bwMode="auto">
          <a:xfrm>
            <a:off x="6456363" y="1989139"/>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34" name="Rectangle 18"/>
          <p:cNvSpPr>
            <a:spLocks noChangeArrowheads="1"/>
          </p:cNvSpPr>
          <p:nvPr/>
        </p:nvSpPr>
        <p:spPr bwMode="auto">
          <a:xfrm>
            <a:off x="8401050" y="1989139"/>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35" name="Text Box 19"/>
          <p:cNvSpPr txBox="1">
            <a:spLocks noChangeArrowheads="1"/>
          </p:cNvSpPr>
          <p:nvPr/>
        </p:nvSpPr>
        <p:spPr bwMode="auto">
          <a:xfrm>
            <a:off x="5257800" y="1905000"/>
            <a:ext cx="1295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previous</a:t>
            </a:r>
          </a:p>
        </p:txBody>
      </p:sp>
      <p:sp>
        <p:nvSpPr>
          <p:cNvPr id="34836" name="Text Box 20"/>
          <p:cNvSpPr txBox="1">
            <a:spLocks noChangeArrowheads="1"/>
          </p:cNvSpPr>
          <p:nvPr/>
        </p:nvSpPr>
        <p:spPr bwMode="auto">
          <a:xfrm>
            <a:off x="8991600" y="1905000"/>
            <a:ext cx="1295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current</a:t>
            </a:r>
          </a:p>
        </p:txBody>
      </p:sp>
      <p:sp>
        <p:nvSpPr>
          <p:cNvPr id="34837" name="Line 21"/>
          <p:cNvSpPr>
            <a:spLocks noChangeShapeType="1"/>
          </p:cNvSpPr>
          <p:nvPr/>
        </p:nvSpPr>
        <p:spPr bwMode="auto">
          <a:xfrm flipV="1">
            <a:off x="6705600" y="1524000"/>
            <a:ext cx="152400" cy="6096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38" name="Line 22"/>
          <p:cNvSpPr>
            <a:spLocks noChangeShapeType="1"/>
          </p:cNvSpPr>
          <p:nvPr/>
        </p:nvSpPr>
        <p:spPr bwMode="auto">
          <a:xfrm flipH="1" flipV="1">
            <a:off x="8382000" y="1524000"/>
            <a:ext cx="228600" cy="6096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39" name="Rectangle 23"/>
          <p:cNvSpPr>
            <a:spLocks noChangeArrowheads="1"/>
          </p:cNvSpPr>
          <p:nvPr/>
        </p:nvSpPr>
        <p:spPr bwMode="auto">
          <a:xfrm>
            <a:off x="2424113" y="4292601"/>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40" name="Text Box 24"/>
          <p:cNvSpPr txBox="1">
            <a:spLocks noChangeArrowheads="1"/>
          </p:cNvSpPr>
          <p:nvPr/>
        </p:nvSpPr>
        <p:spPr bwMode="auto">
          <a:xfrm>
            <a:off x="2209800" y="38100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4841" name="Rectangle 25"/>
          <p:cNvSpPr>
            <a:spLocks noChangeArrowheads="1"/>
          </p:cNvSpPr>
          <p:nvPr/>
        </p:nvSpPr>
        <p:spPr bwMode="auto">
          <a:xfrm>
            <a:off x="8256588" y="4221163"/>
            <a:ext cx="457200" cy="45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42" name="Rectangle 26"/>
          <p:cNvSpPr>
            <a:spLocks noChangeArrowheads="1"/>
          </p:cNvSpPr>
          <p:nvPr/>
        </p:nvSpPr>
        <p:spPr bwMode="auto">
          <a:xfrm>
            <a:off x="5303838" y="4221163"/>
            <a:ext cx="457200" cy="4572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43" name="Rectangle 27"/>
          <p:cNvSpPr>
            <a:spLocks noChangeArrowheads="1"/>
          </p:cNvSpPr>
          <p:nvPr/>
        </p:nvSpPr>
        <p:spPr bwMode="auto">
          <a:xfrm>
            <a:off x="6816725" y="4221163"/>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44" name="Rectangle 28"/>
          <p:cNvSpPr>
            <a:spLocks noChangeArrowheads="1"/>
          </p:cNvSpPr>
          <p:nvPr/>
        </p:nvSpPr>
        <p:spPr bwMode="auto">
          <a:xfrm>
            <a:off x="9677400" y="41910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45" name="Line 29"/>
          <p:cNvSpPr>
            <a:spLocks noChangeShapeType="1"/>
          </p:cNvSpPr>
          <p:nvPr/>
        </p:nvSpPr>
        <p:spPr bwMode="auto">
          <a:xfrm flipV="1">
            <a:off x="2667000" y="44196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46" name="Line 30"/>
          <p:cNvSpPr>
            <a:spLocks noChangeShapeType="1"/>
          </p:cNvSpPr>
          <p:nvPr/>
        </p:nvSpPr>
        <p:spPr bwMode="auto">
          <a:xfrm>
            <a:off x="5791200" y="44196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47" name="Line 31"/>
          <p:cNvSpPr>
            <a:spLocks noChangeShapeType="1"/>
          </p:cNvSpPr>
          <p:nvPr/>
        </p:nvSpPr>
        <p:spPr bwMode="auto">
          <a:xfrm>
            <a:off x="7239000" y="44196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48" name="Text Box 32"/>
          <p:cNvSpPr txBox="1">
            <a:spLocks noChangeArrowheads="1"/>
          </p:cNvSpPr>
          <p:nvPr/>
        </p:nvSpPr>
        <p:spPr bwMode="auto">
          <a:xfrm>
            <a:off x="1905000" y="5562601"/>
            <a:ext cx="7239000" cy="646331"/>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2. We need to get at the node </a:t>
            </a:r>
            <a:r>
              <a:rPr lang="en-US" altLang="en-US" i="1">
                <a:solidFill>
                  <a:schemeClr val="tx2"/>
                </a:solidFill>
              </a:rPr>
              <a:t>following the one to be deleted </a:t>
            </a:r>
            <a:r>
              <a:rPr lang="en-US" altLang="en-US"/>
              <a:t>(i.e.</a:t>
            </a:r>
            <a:r>
              <a:rPr lang="en-US" altLang="en-US" i="1">
                <a:solidFill>
                  <a:schemeClr val="tx2"/>
                </a:solidFill>
              </a:rPr>
              <a:t> </a:t>
            </a:r>
            <a:r>
              <a:rPr lang="en-US" altLang="en-US"/>
              <a:t>the node pointed to by the node that </a:t>
            </a:r>
            <a:r>
              <a:rPr lang="en-US" altLang="en-US">
                <a:solidFill>
                  <a:schemeClr val="hlink"/>
                </a:solidFill>
              </a:rPr>
              <a:t>current </a:t>
            </a:r>
            <a:r>
              <a:rPr lang="en-US" altLang="en-US"/>
              <a:t>points to)</a:t>
            </a:r>
          </a:p>
        </p:txBody>
      </p:sp>
      <p:sp>
        <p:nvSpPr>
          <p:cNvPr id="34849" name="Line 33"/>
          <p:cNvSpPr>
            <a:spLocks noChangeShapeType="1"/>
          </p:cNvSpPr>
          <p:nvPr/>
        </p:nvSpPr>
        <p:spPr bwMode="auto">
          <a:xfrm>
            <a:off x="4343400" y="44196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50" name="Rectangle 34"/>
          <p:cNvSpPr>
            <a:spLocks noChangeArrowheads="1"/>
          </p:cNvSpPr>
          <p:nvPr/>
        </p:nvSpPr>
        <p:spPr bwMode="auto">
          <a:xfrm>
            <a:off x="3886200" y="4191000"/>
            <a:ext cx="457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51" name="Line 35"/>
          <p:cNvSpPr>
            <a:spLocks noChangeShapeType="1"/>
          </p:cNvSpPr>
          <p:nvPr/>
        </p:nvSpPr>
        <p:spPr bwMode="auto">
          <a:xfrm>
            <a:off x="8686800" y="44196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52" name="Rectangle 36"/>
          <p:cNvSpPr>
            <a:spLocks noChangeArrowheads="1"/>
          </p:cNvSpPr>
          <p:nvPr/>
        </p:nvSpPr>
        <p:spPr bwMode="auto">
          <a:xfrm>
            <a:off x="6600825" y="5084764"/>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53" name="Rectangle 37"/>
          <p:cNvSpPr>
            <a:spLocks noChangeArrowheads="1"/>
          </p:cNvSpPr>
          <p:nvPr/>
        </p:nvSpPr>
        <p:spPr bwMode="auto">
          <a:xfrm>
            <a:off x="8543925" y="5084764"/>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4854" name="Text Box 38"/>
          <p:cNvSpPr txBox="1">
            <a:spLocks noChangeArrowheads="1"/>
          </p:cNvSpPr>
          <p:nvPr/>
        </p:nvSpPr>
        <p:spPr bwMode="auto">
          <a:xfrm>
            <a:off x="5410200" y="5029200"/>
            <a:ext cx="1295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previous</a:t>
            </a:r>
          </a:p>
        </p:txBody>
      </p:sp>
      <p:sp>
        <p:nvSpPr>
          <p:cNvPr id="34855" name="Text Box 39"/>
          <p:cNvSpPr txBox="1">
            <a:spLocks noChangeArrowheads="1"/>
          </p:cNvSpPr>
          <p:nvPr/>
        </p:nvSpPr>
        <p:spPr bwMode="auto">
          <a:xfrm>
            <a:off x="9144000" y="5029200"/>
            <a:ext cx="1295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current</a:t>
            </a:r>
          </a:p>
        </p:txBody>
      </p:sp>
      <p:sp>
        <p:nvSpPr>
          <p:cNvPr id="34856" name="Line 40"/>
          <p:cNvSpPr>
            <a:spLocks noChangeShapeType="1"/>
          </p:cNvSpPr>
          <p:nvPr/>
        </p:nvSpPr>
        <p:spPr bwMode="auto">
          <a:xfrm flipV="1">
            <a:off x="6858000" y="4648200"/>
            <a:ext cx="152400" cy="6096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57" name="Line 41"/>
          <p:cNvSpPr>
            <a:spLocks noChangeShapeType="1"/>
          </p:cNvSpPr>
          <p:nvPr/>
        </p:nvSpPr>
        <p:spPr bwMode="auto">
          <a:xfrm flipH="1" flipV="1">
            <a:off x="8534400" y="4648200"/>
            <a:ext cx="228600" cy="6096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4858" name="Line 42"/>
          <p:cNvSpPr>
            <a:spLocks noChangeShapeType="1"/>
          </p:cNvSpPr>
          <p:nvPr/>
        </p:nvSpPr>
        <p:spPr bwMode="auto">
          <a:xfrm>
            <a:off x="9551988" y="3573463"/>
            <a:ext cx="381000" cy="609600"/>
          </a:xfrm>
          <a:prstGeom prst="line">
            <a:avLst/>
          </a:prstGeom>
          <a:noFill/>
          <a:ln w="63500">
            <a:solidFill>
              <a:schemeClr val="hlink"/>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Tree>
    <p:extLst>
      <p:ext uri="{BB962C8B-B14F-4D97-AF65-F5344CB8AC3E}">
        <p14:creationId xmlns:p14="http://schemas.microsoft.com/office/powerpoint/2010/main" val="319983496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62" name="Rectangle 22"/>
          <p:cNvSpPr>
            <a:spLocks noChangeArrowheads="1"/>
          </p:cNvSpPr>
          <p:nvPr/>
        </p:nvSpPr>
        <p:spPr bwMode="auto">
          <a:xfrm>
            <a:off x="2424113" y="1844676"/>
            <a:ext cx="4572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5863" name="Text Box 23"/>
          <p:cNvSpPr txBox="1">
            <a:spLocks noChangeArrowheads="1"/>
          </p:cNvSpPr>
          <p:nvPr/>
        </p:nvSpPr>
        <p:spPr bwMode="auto">
          <a:xfrm>
            <a:off x="2209800" y="1371600"/>
            <a:ext cx="91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front</a:t>
            </a:r>
          </a:p>
        </p:txBody>
      </p:sp>
      <p:sp>
        <p:nvSpPr>
          <p:cNvPr id="35864" name="Rectangle 24"/>
          <p:cNvSpPr>
            <a:spLocks noChangeArrowheads="1"/>
          </p:cNvSpPr>
          <p:nvPr/>
        </p:nvSpPr>
        <p:spPr bwMode="auto">
          <a:xfrm>
            <a:off x="8256588" y="1773238"/>
            <a:ext cx="457200" cy="45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CA" altLang="en-US"/>
          </a:p>
        </p:txBody>
      </p:sp>
      <p:sp>
        <p:nvSpPr>
          <p:cNvPr id="35865" name="Rectangle 25"/>
          <p:cNvSpPr>
            <a:spLocks noChangeArrowheads="1"/>
          </p:cNvSpPr>
          <p:nvPr/>
        </p:nvSpPr>
        <p:spPr bwMode="auto">
          <a:xfrm>
            <a:off x="5303838" y="1773238"/>
            <a:ext cx="457200" cy="4572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CA" altLang="en-US">
              <a:solidFill>
                <a:schemeClr val="folHlink"/>
              </a:solidFill>
            </a:endParaRPr>
          </a:p>
        </p:txBody>
      </p:sp>
      <p:sp>
        <p:nvSpPr>
          <p:cNvPr id="35866" name="Rectangle 26"/>
          <p:cNvSpPr>
            <a:spLocks noChangeArrowheads="1"/>
          </p:cNvSpPr>
          <p:nvPr/>
        </p:nvSpPr>
        <p:spPr bwMode="auto">
          <a:xfrm>
            <a:off x="6816725" y="1773238"/>
            <a:ext cx="4572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5867" name="Rectangle 27"/>
          <p:cNvSpPr>
            <a:spLocks noChangeArrowheads="1"/>
          </p:cNvSpPr>
          <p:nvPr/>
        </p:nvSpPr>
        <p:spPr bwMode="auto">
          <a:xfrm>
            <a:off x="9677400" y="1752600"/>
            <a:ext cx="457200" cy="4572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5868" name="Line 28"/>
          <p:cNvSpPr>
            <a:spLocks noChangeShapeType="1"/>
          </p:cNvSpPr>
          <p:nvPr/>
        </p:nvSpPr>
        <p:spPr bwMode="auto">
          <a:xfrm flipV="1">
            <a:off x="2667000" y="1981200"/>
            <a:ext cx="1219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5869" name="Line 29"/>
          <p:cNvSpPr>
            <a:spLocks noChangeShapeType="1"/>
          </p:cNvSpPr>
          <p:nvPr/>
        </p:nvSpPr>
        <p:spPr bwMode="auto">
          <a:xfrm>
            <a:off x="5791200" y="19812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5870" name="Line 30"/>
          <p:cNvSpPr>
            <a:spLocks noChangeShapeType="1"/>
          </p:cNvSpPr>
          <p:nvPr/>
        </p:nvSpPr>
        <p:spPr bwMode="auto">
          <a:xfrm>
            <a:off x="7239000" y="1981200"/>
            <a:ext cx="990600" cy="0"/>
          </a:xfrm>
          <a:prstGeom prst="line">
            <a:avLst/>
          </a:prstGeom>
          <a:noFill/>
          <a:ln w="38100">
            <a:solidFill>
              <a:schemeClr val="accent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5871" name="Text Box 31"/>
          <p:cNvSpPr txBox="1">
            <a:spLocks noChangeArrowheads="1"/>
          </p:cNvSpPr>
          <p:nvPr/>
        </p:nvSpPr>
        <p:spPr bwMode="auto">
          <a:xfrm>
            <a:off x="2133600" y="3276601"/>
            <a:ext cx="7239000" cy="646331"/>
          </a:xfrm>
          <a:prstGeom prst="rect">
            <a:avLst/>
          </a:prstGeom>
          <a:solidFill>
            <a:schemeClr val="bg2"/>
          </a:solidFill>
          <a:ln>
            <a:noFill/>
          </a:ln>
          <a:effectLst/>
          <a:extLs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3. Make the node that </a:t>
            </a:r>
            <a:r>
              <a:rPr lang="en-US" altLang="en-US">
                <a:solidFill>
                  <a:schemeClr val="hlink"/>
                </a:solidFill>
              </a:rPr>
              <a:t>previous</a:t>
            </a:r>
            <a:r>
              <a:rPr lang="en-US" altLang="en-US"/>
              <a:t> points to, point to the node following the one to be deleted</a:t>
            </a:r>
          </a:p>
        </p:txBody>
      </p:sp>
      <p:sp>
        <p:nvSpPr>
          <p:cNvPr id="35872" name="Line 32"/>
          <p:cNvSpPr>
            <a:spLocks noChangeShapeType="1"/>
          </p:cNvSpPr>
          <p:nvPr/>
        </p:nvSpPr>
        <p:spPr bwMode="auto">
          <a:xfrm>
            <a:off x="4343400" y="19812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5873" name="Rectangle 33"/>
          <p:cNvSpPr>
            <a:spLocks noChangeArrowheads="1"/>
          </p:cNvSpPr>
          <p:nvPr/>
        </p:nvSpPr>
        <p:spPr bwMode="auto">
          <a:xfrm>
            <a:off x="3886200" y="1752600"/>
            <a:ext cx="457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5874" name="Line 34"/>
          <p:cNvSpPr>
            <a:spLocks noChangeShapeType="1"/>
          </p:cNvSpPr>
          <p:nvPr/>
        </p:nvSpPr>
        <p:spPr bwMode="auto">
          <a:xfrm>
            <a:off x="8686800" y="1981200"/>
            <a:ext cx="990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5875" name="Rectangle 35"/>
          <p:cNvSpPr>
            <a:spLocks noChangeArrowheads="1"/>
          </p:cNvSpPr>
          <p:nvPr/>
        </p:nvSpPr>
        <p:spPr bwMode="auto">
          <a:xfrm>
            <a:off x="6600825" y="2636839"/>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5876" name="Rectangle 36"/>
          <p:cNvSpPr>
            <a:spLocks noChangeArrowheads="1"/>
          </p:cNvSpPr>
          <p:nvPr/>
        </p:nvSpPr>
        <p:spPr bwMode="auto">
          <a:xfrm>
            <a:off x="8543925" y="2636839"/>
            <a:ext cx="457200" cy="2873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35877" name="Text Box 37"/>
          <p:cNvSpPr txBox="1">
            <a:spLocks noChangeArrowheads="1"/>
          </p:cNvSpPr>
          <p:nvPr/>
        </p:nvSpPr>
        <p:spPr bwMode="auto">
          <a:xfrm>
            <a:off x="5410200" y="2590800"/>
            <a:ext cx="1295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previous</a:t>
            </a:r>
          </a:p>
        </p:txBody>
      </p:sp>
      <p:sp>
        <p:nvSpPr>
          <p:cNvPr id="35878" name="Text Box 38"/>
          <p:cNvSpPr txBox="1">
            <a:spLocks noChangeArrowheads="1"/>
          </p:cNvSpPr>
          <p:nvPr/>
        </p:nvSpPr>
        <p:spPr bwMode="auto">
          <a:xfrm>
            <a:off x="8991600" y="2667000"/>
            <a:ext cx="1295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current</a:t>
            </a:r>
          </a:p>
        </p:txBody>
      </p:sp>
      <p:sp>
        <p:nvSpPr>
          <p:cNvPr id="35879" name="Line 39"/>
          <p:cNvSpPr>
            <a:spLocks noChangeShapeType="1"/>
          </p:cNvSpPr>
          <p:nvPr/>
        </p:nvSpPr>
        <p:spPr bwMode="auto">
          <a:xfrm flipV="1">
            <a:off x="6858000" y="2209800"/>
            <a:ext cx="152400" cy="6096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5880" name="Line 40"/>
          <p:cNvSpPr>
            <a:spLocks noChangeShapeType="1"/>
          </p:cNvSpPr>
          <p:nvPr/>
        </p:nvSpPr>
        <p:spPr bwMode="auto">
          <a:xfrm flipH="1" flipV="1">
            <a:off x="8534400" y="2209800"/>
            <a:ext cx="228600" cy="6096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
        <p:nvSpPr>
          <p:cNvPr id="35884" name="Text Box 44"/>
          <p:cNvSpPr txBox="1">
            <a:spLocks noChangeArrowheads="1"/>
          </p:cNvSpPr>
          <p:nvPr/>
        </p:nvSpPr>
        <p:spPr bwMode="auto">
          <a:xfrm>
            <a:off x="7467600" y="17526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chemeClr val="hlink"/>
                </a:solidFill>
              </a:rPr>
              <a:t>X</a:t>
            </a:r>
          </a:p>
        </p:txBody>
      </p:sp>
      <p:sp>
        <p:nvSpPr>
          <p:cNvPr id="35885" name="Freeform 45"/>
          <p:cNvSpPr>
            <a:spLocks/>
          </p:cNvSpPr>
          <p:nvPr/>
        </p:nvSpPr>
        <p:spPr bwMode="auto">
          <a:xfrm>
            <a:off x="7239000" y="1143000"/>
            <a:ext cx="2438400" cy="369332"/>
          </a:xfrm>
          <a:custGeom>
            <a:avLst/>
            <a:gdLst>
              <a:gd name="T0" fmla="*/ 0 w 1536"/>
              <a:gd name="T1" fmla="*/ 480 h 480"/>
              <a:gd name="T2" fmla="*/ 480 w 1536"/>
              <a:gd name="T3" fmla="*/ 96 h 480"/>
              <a:gd name="T4" fmla="*/ 1104 w 1536"/>
              <a:gd name="T5" fmla="*/ 48 h 480"/>
              <a:gd name="T6" fmla="*/ 1536 w 1536"/>
              <a:gd name="T7" fmla="*/ 384 h 480"/>
            </a:gdLst>
            <a:ahLst/>
            <a:cxnLst>
              <a:cxn ang="0">
                <a:pos x="T0" y="T1"/>
              </a:cxn>
              <a:cxn ang="0">
                <a:pos x="T2" y="T3"/>
              </a:cxn>
              <a:cxn ang="0">
                <a:pos x="T4" y="T5"/>
              </a:cxn>
              <a:cxn ang="0">
                <a:pos x="T6" y="T7"/>
              </a:cxn>
            </a:cxnLst>
            <a:rect l="0" t="0" r="r" b="b"/>
            <a:pathLst>
              <a:path w="1536" h="480">
                <a:moveTo>
                  <a:pt x="0" y="480"/>
                </a:moveTo>
                <a:cubicBezTo>
                  <a:pt x="148" y="324"/>
                  <a:pt x="296" y="168"/>
                  <a:pt x="480" y="96"/>
                </a:cubicBezTo>
                <a:cubicBezTo>
                  <a:pt x="664" y="24"/>
                  <a:pt x="928" y="0"/>
                  <a:pt x="1104" y="48"/>
                </a:cubicBezTo>
                <a:cubicBezTo>
                  <a:pt x="1280" y="96"/>
                  <a:pt x="1408" y="240"/>
                  <a:pt x="1536" y="384"/>
                </a:cubicBezTo>
              </a:path>
            </a:pathLst>
          </a:custGeom>
          <a:noFill/>
          <a:ln w="38100" cap="flat" cmpd="sng">
            <a:solidFill>
              <a:schemeClr va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Tree>
    <p:extLst>
      <p:ext uri="{BB962C8B-B14F-4D97-AF65-F5344CB8AC3E}">
        <p14:creationId xmlns:p14="http://schemas.microsoft.com/office/powerpoint/2010/main" val="41958783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4"/>
          <p:cNvSpPr>
            <a:spLocks noGrp="1"/>
          </p:cNvSpPr>
          <p:nvPr>
            <p:ph type="sldNum" sz="quarter" idx="12"/>
          </p:nvPr>
        </p:nvSpPr>
        <p:spPr/>
        <p:txBody>
          <a:bodyPr/>
          <a:lstStyle/>
          <a:p>
            <a:r>
              <a:rPr lang="en-US" altLang="en-US"/>
              <a:t>4-</a:t>
            </a:r>
            <a:fld id="{C24D7756-97C7-4B14-91E8-808EC72813D8}" type="slidenum">
              <a:rPr lang="en-US" altLang="en-US"/>
              <a:pPr/>
              <a:t>55</a:t>
            </a:fld>
            <a:endParaRPr lang="en-US" altLang="en-US"/>
          </a:p>
        </p:txBody>
      </p:sp>
      <p:sp>
        <p:nvSpPr>
          <p:cNvPr id="53250" name="Rectangle 2"/>
          <p:cNvSpPr>
            <a:spLocks noGrp="1" noChangeArrowheads="1"/>
          </p:cNvSpPr>
          <p:nvPr>
            <p:ph type="title"/>
          </p:nvPr>
        </p:nvSpPr>
        <p:spPr/>
        <p:txBody>
          <a:bodyPr/>
          <a:lstStyle/>
          <a:p>
            <a:r>
              <a:rPr lang="en-US" altLang="en-US"/>
              <a:t>Linked List of Node Objects</a:t>
            </a:r>
          </a:p>
        </p:txBody>
      </p:sp>
      <p:sp>
        <p:nvSpPr>
          <p:cNvPr id="53251" name="Rectangle 3"/>
          <p:cNvSpPr>
            <a:spLocks noChangeArrowheads="1"/>
          </p:cNvSpPr>
          <p:nvPr/>
        </p:nvSpPr>
        <p:spPr bwMode="auto">
          <a:xfrm>
            <a:off x="2971800" y="1828800"/>
            <a:ext cx="2286000" cy="1447800"/>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52" name="Rectangle 4"/>
          <p:cNvSpPr>
            <a:spLocks noChangeArrowheads="1"/>
          </p:cNvSpPr>
          <p:nvPr/>
        </p:nvSpPr>
        <p:spPr bwMode="auto">
          <a:xfrm>
            <a:off x="3287713" y="2636838"/>
            <a:ext cx="609600"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53" name="Rectangle 5"/>
          <p:cNvSpPr>
            <a:spLocks noChangeArrowheads="1"/>
          </p:cNvSpPr>
          <p:nvPr/>
        </p:nvSpPr>
        <p:spPr bwMode="auto">
          <a:xfrm>
            <a:off x="7239000" y="5334000"/>
            <a:ext cx="6096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54" name="Rectangle 6"/>
          <p:cNvSpPr>
            <a:spLocks noChangeArrowheads="1"/>
          </p:cNvSpPr>
          <p:nvPr/>
        </p:nvSpPr>
        <p:spPr bwMode="auto">
          <a:xfrm>
            <a:off x="5257800" y="5334000"/>
            <a:ext cx="6096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55" name="Rectangle 7"/>
          <p:cNvSpPr>
            <a:spLocks noChangeArrowheads="1"/>
          </p:cNvSpPr>
          <p:nvPr/>
        </p:nvSpPr>
        <p:spPr bwMode="auto">
          <a:xfrm>
            <a:off x="3276600" y="5334000"/>
            <a:ext cx="6096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56" name="Rectangle 8"/>
          <p:cNvSpPr>
            <a:spLocks noChangeArrowheads="1"/>
          </p:cNvSpPr>
          <p:nvPr/>
        </p:nvSpPr>
        <p:spPr bwMode="auto">
          <a:xfrm>
            <a:off x="78486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57" name="Rectangle 9"/>
          <p:cNvSpPr>
            <a:spLocks noChangeArrowheads="1"/>
          </p:cNvSpPr>
          <p:nvPr/>
        </p:nvSpPr>
        <p:spPr bwMode="auto">
          <a:xfrm>
            <a:off x="72390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58" name="Rectangle 10"/>
          <p:cNvSpPr>
            <a:spLocks noChangeArrowheads="1"/>
          </p:cNvSpPr>
          <p:nvPr/>
        </p:nvSpPr>
        <p:spPr bwMode="auto">
          <a:xfrm>
            <a:off x="58674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59" name="Rectangle 11"/>
          <p:cNvSpPr>
            <a:spLocks noChangeArrowheads="1"/>
          </p:cNvSpPr>
          <p:nvPr/>
        </p:nvSpPr>
        <p:spPr bwMode="auto">
          <a:xfrm>
            <a:off x="52578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60" name="Rectangle 12"/>
          <p:cNvSpPr>
            <a:spLocks noChangeArrowheads="1"/>
          </p:cNvSpPr>
          <p:nvPr/>
        </p:nvSpPr>
        <p:spPr bwMode="auto">
          <a:xfrm>
            <a:off x="38862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61" name="Rectangle 13"/>
          <p:cNvSpPr>
            <a:spLocks noChangeArrowheads="1"/>
          </p:cNvSpPr>
          <p:nvPr/>
        </p:nvSpPr>
        <p:spPr bwMode="auto">
          <a:xfrm>
            <a:off x="3276600" y="41910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3262" name="Line 14"/>
          <p:cNvSpPr>
            <a:spLocks noChangeShapeType="1"/>
          </p:cNvSpPr>
          <p:nvPr/>
        </p:nvSpPr>
        <p:spPr bwMode="auto">
          <a:xfrm>
            <a:off x="3581400" y="2819400"/>
            <a:ext cx="0" cy="1371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63" name="Line 15"/>
          <p:cNvSpPr>
            <a:spLocks noChangeShapeType="1"/>
          </p:cNvSpPr>
          <p:nvPr/>
        </p:nvSpPr>
        <p:spPr bwMode="auto">
          <a:xfrm>
            <a:off x="3581400" y="4495800"/>
            <a:ext cx="0" cy="83820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64" name="Line 16"/>
          <p:cNvSpPr>
            <a:spLocks noChangeShapeType="1"/>
          </p:cNvSpPr>
          <p:nvPr/>
        </p:nvSpPr>
        <p:spPr bwMode="auto">
          <a:xfrm>
            <a:off x="7543800" y="4495800"/>
            <a:ext cx="0" cy="83820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65" name="Line 17"/>
          <p:cNvSpPr>
            <a:spLocks noChangeShapeType="1"/>
          </p:cNvSpPr>
          <p:nvPr/>
        </p:nvSpPr>
        <p:spPr bwMode="auto">
          <a:xfrm>
            <a:off x="5562600" y="4495800"/>
            <a:ext cx="0" cy="83820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66" name="Line 18"/>
          <p:cNvSpPr>
            <a:spLocks noChangeShapeType="1"/>
          </p:cNvSpPr>
          <p:nvPr/>
        </p:nvSpPr>
        <p:spPr bwMode="auto">
          <a:xfrm>
            <a:off x="4191000" y="4419600"/>
            <a:ext cx="1066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67" name="Line 19"/>
          <p:cNvSpPr>
            <a:spLocks noChangeShapeType="1"/>
          </p:cNvSpPr>
          <p:nvPr/>
        </p:nvSpPr>
        <p:spPr bwMode="auto">
          <a:xfrm>
            <a:off x="6172200" y="4419600"/>
            <a:ext cx="1066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68" name="Text Box 20"/>
          <p:cNvSpPr txBox="1">
            <a:spLocks noChangeArrowheads="1"/>
          </p:cNvSpPr>
          <p:nvPr/>
        </p:nvSpPr>
        <p:spPr bwMode="auto">
          <a:xfrm>
            <a:off x="8001000" y="3733801"/>
            <a:ext cx="304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0">
                <a:latin typeface="Times New Roman" panose="02020603050405020304" pitchFamily="18" charset="0"/>
              </a:rPr>
              <a:t>.</a:t>
            </a:r>
          </a:p>
        </p:txBody>
      </p:sp>
      <p:sp>
        <p:nvSpPr>
          <p:cNvPr id="53269" name="Text Box 21"/>
          <p:cNvSpPr txBox="1">
            <a:spLocks noChangeArrowheads="1"/>
          </p:cNvSpPr>
          <p:nvPr/>
        </p:nvSpPr>
        <p:spPr bwMode="auto">
          <a:xfrm>
            <a:off x="3200400" y="2057400"/>
            <a:ext cx="1066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head</a:t>
            </a:r>
          </a:p>
        </p:txBody>
      </p:sp>
      <p:sp>
        <p:nvSpPr>
          <p:cNvPr id="53270" name="Text Box 22"/>
          <p:cNvSpPr txBox="1">
            <a:spLocks noChangeArrowheads="1"/>
          </p:cNvSpPr>
          <p:nvPr/>
        </p:nvSpPr>
        <p:spPr bwMode="auto">
          <a:xfrm>
            <a:off x="5410200" y="1828800"/>
            <a:ext cx="2590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1">
                <a:solidFill>
                  <a:schemeClr val="hlink"/>
                </a:solidFill>
              </a:rPr>
              <a:t>linked list object</a:t>
            </a:r>
          </a:p>
        </p:txBody>
      </p:sp>
      <p:sp>
        <p:nvSpPr>
          <p:cNvPr id="53271" name="Text Box 23"/>
          <p:cNvSpPr txBox="1">
            <a:spLocks noChangeArrowheads="1"/>
          </p:cNvSpPr>
          <p:nvPr/>
        </p:nvSpPr>
        <p:spPr bwMode="auto">
          <a:xfrm>
            <a:off x="7315200" y="2895601"/>
            <a:ext cx="2057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1">
                <a:solidFill>
                  <a:schemeClr val="hlink"/>
                </a:solidFill>
              </a:rPr>
              <a:t>these are node objects</a:t>
            </a:r>
          </a:p>
        </p:txBody>
      </p:sp>
      <p:sp>
        <p:nvSpPr>
          <p:cNvPr id="53272" name="Line 24"/>
          <p:cNvSpPr>
            <a:spLocks noChangeShapeType="1"/>
          </p:cNvSpPr>
          <p:nvPr/>
        </p:nvSpPr>
        <p:spPr bwMode="auto">
          <a:xfrm flipH="1">
            <a:off x="4495800" y="3124200"/>
            <a:ext cx="2743200" cy="9906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73" name="Line 25"/>
          <p:cNvSpPr>
            <a:spLocks noChangeShapeType="1"/>
          </p:cNvSpPr>
          <p:nvPr/>
        </p:nvSpPr>
        <p:spPr bwMode="auto">
          <a:xfrm flipH="1">
            <a:off x="6096000" y="3124200"/>
            <a:ext cx="1143000" cy="9144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74" name="Line 26"/>
          <p:cNvSpPr>
            <a:spLocks noChangeShapeType="1"/>
          </p:cNvSpPr>
          <p:nvPr/>
        </p:nvSpPr>
        <p:spPr bwMode="auto">
          <a:xfrm>
            <a:off x="7248525" y="3141663"/>
            <a:ext cx="304800" cy="9144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75" name="Text Box 27"/>
          <p:cNvSpPr txBox="1">
            <a:spLocks noChangeArrowheads="1"/>
          </p:cNvSpPr>
          <p:nvPr/>
        </p:nvSpPr>
        <p:spPr bwMode="auto">
          <a:xfrm>
            <a:off x="5867400" y="6096000"/>
            <a:ext cx="3733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1">
                <a:solidFill>
                  <a:schemeClr val="hlink"/>
                </a:solidFill>
              </a:rPr>
              <a:t>these are the data objects</a:t>
            </a:r>
          </a:p>
        </p:txBody>
      </p:sp>
      <p:sp>
        <p:nvSpPr>
          <p:cNvPr id="53276" name="Line 28"/>
          <p:cNvSpPr>
            <a:spLocks noChangeShapeType="1"/>
          </p:cNvSpPr>
          <p:nvPr/>
        </p:nvSpPr>
        <p:spPr bwMode="auto">
          <a:xfrm flipV="1">
            <a:off x="6781800" y="5715000"/>
            <a:ext cx="381000" cy="3810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77" name="Line 29"/>
          <p:cNvSpPr>
            <a:spLocks noChangeShapeType="1"/>
          </p:cNvSpPr>
          <p:nvPr/>
        </p:nvSpPr>
        <p:spPr bwMode="auto">
          <a:xfrm flipH="1" flipV="1">
            <a:off x="5943600" y="5638800"/>
            <a:ext cx="609600" cy="4572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3278" name="Line 30"/>
          <p:cNvSpPr>
            <a:spLocks noChangeShapeType="1"/>
          </p:cNvSpPr>
          <p:nvPr/>
        </p:nvSpPr>
        <p:spPr bwMode="auto">
          <a:xfrm flipH="1" flipV="1">
            <a:off x="4114800" y="5715000"/>
            <a:ext cx="1752600" cy="5334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Tree>
    <p:extLst>
      <p:ext uri="{BB962C8B-B14F-4D97-AF65-F5344CB8AC3E}">
        <p14:creationId xmlns:p14="http://schemas.microsoft.com/office/powerpoint/2010/main" val="286989209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4-</a:t>
            </a:r>
            <a:fld id="{5FBA644A-1C14-41B9-BD89-5FA4DE3FC8CB}" type="slidenum">
              <a:rPr lang="en-US" altLang="en-US"/>
              <a:pPr/>
              <a:t>56</a:t>
            </a:fld>
            <a:endParaRPr lang="en-US" altLang="en-US"/>
          </a:p>
        </p:txBody>
      </p:sp>
      <p:sp>
        <p:nvSpPr>
          <p:cNvPr id="142338"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Node Objects</a:t>
            </a:r>
          </a:p>
        </p:txBody>
      </p:sp>
      <p:sp>
        <p:nvSpPr>
          <p:cNvPr id="142339" name="Rectangle 3"/>
          <p:cNvSpPr>
            <a:spLocks noGrp="1" noChangeArrowheads="1"/>
          </p:cNvSpPr>
          <p:nvPr>
            <p:ph type="body" idx="1"/>
          </p:nvPr>
        </p:nvSpPr>
        <p:spPr>
          <a:xfrm>
            <a:off x="838200" y="1673225"/>
            <a:ext cx="10706100" cy="4683125"/>
          </a:xfrm>
        </p:spPr>
        <p:txBody>
          <a:bodyPr>
            <a:normAutofit/>
          </a:bodyPr>
          <a:lstStyle/>
          <a:p>
            <a:r>
              <a:rPr lang="en-US" altLang="en-US" dirty="0">
                <a:latin typeface="Times New Roman" panose="02020603050405020304" pitchFamily="18" charset="0"/>
                <a:cs typeface="Times New Roman" panose="02020603050405020304" pitchFamily="18" charset="0"/>
              </a:rPr>
              <a:t>For our linked list implementations, we will define a class called </a:t>
            </a:r>
            <a:r>
              <a:rPr lang="en-US" altLang="en-US" dirty="0" err="1">
                <a:solidFill>
                  <a:schemeClr val="hlink"/>
                </a:solidFill>
                <a:latin typeface="Times New Roman" panose="02020603050405020304" pitchFamily="18" charset="0"/>
                <a:cs typeface="Times New Roman" panose="02020603050405020304" pitchFamily="18" charset="0"/>
              </a:rPr>
              <a:t>LinearNode</a:t>
            </a:r>
            <a:r>
              <a:rPr lang="en-US" altLang="en-US" dirty="0">
                <a:latin typeface="Times New Roman" panose="02020603050405020304" pitchFamily="18" charset="0"/>
                <a:cs typeface="Times New Roman" panose="02020603050405020304" pitchFamily="18" charset="0"/>
              </a:rPr>
              <a:t> to represent a node</a:t>
            </a:r>
          </a:p>
          <a:p>
            <a:pPr lvl="1"/>
            <a:r>
              <a:rPr lang="en-US" altLang="en-US" sz="2800" dirty="0">
                <a:latin typeface="Times New Roman" panose="02020603050405020304" pitchFamily="18" charset="0"/>
                <a:cs typeface="Times New Roman" panose="02020603050405020304" pitchFamily="18" charset="0"/>
              </a:rPr>
              <a:t>It will be defined for the </a:t>
            </a:r>
            <a:r>
              <a:rPr lang="en-US" altLang="en-US" sz="2800" dirty="0">
                <a:solidFill>
                  <a:schemeClr val="tx2"/>
                </a:solidFill>
                <a:latin typeface="Times New Roman" panose="02020603050405020304" pitchFamily="18" charset="0"/>
                <a:cs typeface="Times New Roman" panose="02020603050405020304" pitchFamily="18" charset="0"/>
              </a:rPr>
              <a:t>generic type</a:t>
            </a:r>
            <a:r>
              <a:rPr lang="en-US" altLang="en-US" sz="2800" dirty="0">
                <a:latin typeface="Times New Roman" panose="02020603050405020304" pitchFamily="18" charset="0"/>
                <a:cs typeface="Times New Roman" panose="02020603050405020304" pitchFamily="18" charset="0"/>
              </a:rPr>
              <a:t> </a:t>
            </a:r>
            <a:r>
              <a:rPr lang="en-US" altLang="en-US" sz="2800" dirty="0">
                <a:solidFill>
                  <a:schemeClr val="tx2"/>
                </a:solidFill>
                <a:latin typeface="Times New Roman" panose="02020603050405020304" pitchFamily="18" charset="0"/>
                <a:cs typeface="Times New Roman" panose="02020603050405020304" pitchFamily="18" charset="0"/>
              </a:rPr>
              <a:t>T</a:t>
            </a:r>
          </a:p>
          <a:p>
            <a:r>
              <a:rPr lang="en-US" altLang="en-US" dirty="0">
                <a:latin typeface="Times New Roman" panose="02020603050405020304" pitchFamily="18" charset="0"/>
                <a:cs typeface="Times New Roman" panose="02020603050405020304" pitchFamily="18" charset="0"/>
              </a:rPr>
              <a:t>Why is it a good idea to have separate node class?</a:t>
            </a:r>
          </a:p>
          <a:p>
            <a:r>
              <a:rPr lang="en-US" altLang="en-US" i="1" dirty="0">
                <a:latin typeface="Times New Roman" panose="02020603050405020304" pitchFamily="18" charset="0"/>
                <a:cs typeface="Times New Roman" panose="02020603050405020304" pitchFamily="18" charset="0"/>
              </a:rPr>
              <a:t>Note that it is called “</a:t>
            </a:r>
            <a:r>
              <a:rPr lang="en-US" altLang="en-US" b="1" i="1" dirty="0" err="1">
                <a:solidFill>
                  <a:schemeClr val="accent2"/>
                </a:solidFill>
                <a:latin typeface="Times New Roman" panose="02020603050405020304" pitchFamily="18" charset="0"/>
                <a:cs typeface="Times New Roman" panose="02020603050405020304" pitchFamily="18" charset="0"/>
              </a:rPr>
              <a:t>LinearNode</a:t>
            </a:r>
            <a:r>
              <a:rPr lang="en-US" altLang="en-US" i="1" dirty="0">
                <a:latin typeface="Times New Roman" panose="02020603050405020304" pitchFamily="18" charset="0"/>
                <a:cs typeface="Times New Roman" panose="02020603050405020304" pitchFamily="18" charset="0"/>
              </a:rPr>
              <a:t>” to avoid confusion with a different class that will define nodes for non-linear  structures later</a:t>
            </a: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80927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r>
              <a:rPr lang="en-US" altLang="en-US"/>
              <a:t>4-</a:t>
            </a:r>
            <a:fld id="{05F3F761-6B76-45A6-B9C0-D2C8D9FBCCED}" type="slidenum">
              <a:rPr lang="en-US" altLang="en-US"/>
              <a:pPr/>
              <a:t>57</a:t>
            </a:fld>
            <a:endParaRPr lang="en-US" altLang="en-US"/>
          </a:p>
        </p:txBody>
      </p:sp>
      <p:sp>
        <p:nvSpPr>
          <p:cNvPr id="143362"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The </a:t>
            </a:r>
            <a:r>
              <a:rPr lang="en-US" altLang="en-US" b="1" dirty="0" err="1">
                <a:solidFill>
                  <a:schemeClr val="hlink"/>
                </a:solidFill>
                <a:latin typeface="Times New Roman" panose="02020603050405020304" pitchFamily="18" charset="0"/>
                <a:cs typeface="Times New Roman" panose="02020603050405020304" pitchFamily="18" charset="0"/>
              </a:rPr>
              <a:t>LinearNode</a:t>
            </a:r>
            <a:r>
              <a:rPr lang="en-US" altLang="en-US" b="1" dirty="0">
                <a:latin typeface="Times New Roman" panose="02020603050405020304" pitchFamily="18" charset="0"/>
                <a:cs typeface="Times New Roman" panose="02020603050405020304" pitchFamily="18" charset="0"/>
              </a:rPr>
              <a:t> Class</a:t>
            </a:r>
          </a:p>
        </p:txBody>
      </p:sp>
      <p:sp>
        <p:nvSpPr>
          <p:cNvPr id="143363" name="Rectangle 3"/>
          <p:cNvSpPr>
            <a:spLocks noGrp="1" noChangeArrowheads="1"/>
          </p:cNvSpPr>
          <p:nvPr>
            <p:ph type="body" idx="1"/>
          </p:nvPr>
        </p:nvSpPr>
        <p:spPr>
          <a:xfrm>
            <a:off x="838200" y="1341438"/>
            <a:ext cx="9523413" cy="5010150"/>
          </a:xfrm>
        </p:spPr>
        <p:txBody>
          <a:bodyPr>
            <a:normAutofit/>
          </a:bodyPr>
          <a:lstStyle/>
          <a:p>
            <a:r>
              <a:rPr lang="en-US" altLang="en-US" dirty="0">
                <a:latin typeface="Times New Roman" panose="02020603050405020304" pitchFamily="18" charset="0"/>
                <a:cs typeface="Times New Roman" panose="02020603050405020304" pitchFamily="18" charset="0"/>
              </a:rPr>
              <a:t>Attributes (instance variables):</a:t>
            </a:r>
          </a:p>
          <a:p>
            <a:pPr lvl="1"/>
            <a:r>
              <a:rPr lang="en-US" altLang="en-US" sz="2800" b="1" i="1" dirty="0">
                <a:solidFill>
                  <a:schemeClr val="hlink"/>
                </a:solidFill>
                <a:latin typeface="Times New Roman" panose="02020603050405020304" pitchFamily="18" charset="0"/>
                <a:cs typeface="Times New Roman" panose="02020603050405020304" pitchFamily="18" charset="0"/>
              </a:rPr>
              <a:t>element</a:t>
            </a:r>
            <a:r>
              <a:rPr lang="en-US" altLang="en-US" sz="2800" dirty="0">
                <a:latin typeface="Times New Roman" panose="02020603050405020304" pitchFamily="18" charset="0"/>
                <a:cs typeface="Times New Roman" panose="02020603050405020304" pitchFamily="18" charset="0"/>
              </a:rPr>
              <a:t>: a reference to the data object</a:t>
            </a:r>
          </a:p>
          <a:p>
            <a:pPr lvl="1"/>
            <a:r>
              <a:rPr lang="en-US" altLang="en-US" sz="2800" b="1" i="1" dirty="0">
                <a:solidFill>
                  <a:schemeClr val="hlink"/>
                </a:solidFill>
                <a:latin typeface="Times New Roman" panose="02020603050405020304" pitchFamily="18" charset="0"/>
                <a:cs typeface="Times New Roman" panose="02020603050405020304" pitchFamily="18" charset="0"/>
              </a:rPr>
              <a:t>next </a:t>
            </a:r>
            <a:r>
              <a:rPr lang="en-US" altLang="en-US" sz="2800" dirty="0">
                <a:latin typeface="Times New Roman" panose="02020603050405020304" pitchFamily="18" charset="0"/>
                <a:cs typeface="Times New Roman" panose="02020603050405020304" pitchFamily="18" charset="0"/>
              </a:rPr>
              <a:t>: a reference to the next node</a:t>
            </a:r>
          </a:p>
          <a:p>
            <a:pPr lvl="2"/>
            <a:r>
              <a:rPr lang="en-US" altLang="en-US" sz="2800" dirty="0">
                <a:latin typeface="Times New Roman" panose="02020603050405020304" pitchFamily="18" charset="0"/>
                <a:cs typeface="Times New Roman" panose="02020603050405020304" pitchFamily="18" charset="0"/>
              </a:rPr>
              <a:t>so it will be of type </a:t>
            </a:r>
            <a:r>
              <a:rPr lang="en-US" altLang="en-US" sz="2800" dirty="0" err="1">
                <a:latin typeface="Times New Roman" panose="02020603050405020304" pitchFamily="18" charset="0"/>
                <a:cs typeface="Times New Roman" panose="02020603050405020304" pitchFamily="18" charset="0"/>
              </a:rPr>
              <a:t>LinearNode</a:t>
            </a:r>
            <a:endParaRPr lang="en-US" altLang="en-US" sz="2800" dirty="0">
              <a:latin typeface="Times New Roman" panose="02020603050405020304" pitchFamily="18" charset="0"/>
              <a:cs typeface="Times New Roman" panose="02020603050405020304" pitchFamily="18" charset="0"/>
            </a:endParaRPr>
          </a:p>
          <a:p>
            <a:pPr lvl="2"/>
            <a:endParaRPr lang="en-US" altLang="en-US" sz="2800" dirty="0">
              <a:latin typeface="Times New Roman" panose="02020603050405020304" pitchFamily="18" charset="0"/>
              <a:cs typeface="Times New Roman" panose="02020603050405020304" pitchFamily="18" charset="0"/>
            </a:endParaRPr>
          </a:p>
        </p:txBody>
      </p:sp>
      <p:sp>
        <p:nvSpPr>
          <p:cNvPr id="143364" name="Rectangle 4"/>
          <p:cNvSpPr>
            <a:spLocks noChangeArrowheads="1"/>
          </p:cNvSpPr>
          <p:nvPr/>
        </p:nvSpPr>
        <p:spPr bwMode="auto">
          <a:xfrm>
            <a:off x="4511676" y="4432578"/>
            <a:ext cx="1203325" cy="369332"/>
          </a:xfrm>
          <a:prstGeom prst="rect">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IN"/>
          </a:p>
        </p:txBody>
      </p:sp>
      <p:sp>
        <p:nvSpPr>
          <p:cNvPr id="143365" name="Rectangle 5"/>
          <p:cNvSpPr>
            <a:spLocks noChangeArrowheads="1"/>
          </p:cNvSpPr>
          <p:nvPr/>
        </p:nvSpPr>
        <p:spPr bwMode="auto">
          <a:xfrm>
            <a:off x="5735639" y="4432578"/>
            <a:ext cx="1152525" cy="369332"/>
          </a:xfrm>
          <a:prstGeom prst="rect">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IN"/>
          </a:p>
        </p:txBody>
      </p:sp>
      <p:sp>
        <p:nvSpPr>
          <p:cNvPr id="143366" name="Text Box 6"/>
          <p:cNvSpPr txBox="1">
            <a:spLocks noChangeArrowheads="1"/>
          </p:cNvSpPr>
          <p:nvPr/>
        </p:nvSpPr>
        <p:spPr bwMode="auto">
          <a:xfrm>
            <a:off x="4440238" y="3716338"/>
            <a:ext cx="1143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CA" altLang="en-US">
                <a:solidFill>
                  <a:schemeClr val="hlink"/>
                </a:solidFill>
              </a:rPr>
              <a:t>element</a:t>
            </a:r>
          </a:p>
        </p:txBody>
      </p:sp>
      <p:sp>
        <p:nvSpPr>
          <p:cNvPr id="143367" name="Text Box 7"/>
          <p:cNvSpPr txBox="1">
            <a:spLocks noChangeArrowheads="1"/>
          </p:cNvSpPr>
          <p:nvPr/>
        </p:nvSpPr>
        <p:spPr bwMode="auto">
          <a:xfrm>
            <a:off x="5880101" y="3716338"/>
            <a:ext cx="7207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CA" altLang="en-US">
                <a:solidFill>
                  <a:schemeClr val="hlink"/>
                </a:solidFill>
              </a:rPr>
              <a:t>next</a:t>
            </a:r>
          </a:p>
        </p:txBody>
      </p:sp>
      <p:sp>
        <p:nvSpPr>
          <p:cNvPr id="143368" name="Rectangle 8"/>
          <p:cNvSpPr>
            <a:spLocks noChangeArrowheads="1"/>
          </p:cNvSpPr>
          <p:nvPr/>
        </p:nvSpPr>
        <p:spPr bwMode="auto">
          <a:xfrm>
            <a:off x="4008438" y="5584309"/>
            <a:ext cx="914400" cy="369332"/>
          </a:xfrm>
          <a:prstGeom prst="rect">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IN"/>
          </a:p>
        </p:txBody>
      </p:sp>
      <p:sp>
        <p:nvSpPr>
          <p:cNvPr id="143371" name="Line 11"/>
          <p:cNvSpPr>
            <a:spLocks noChangeShapeType="1"/>
          </p:cNvSpPr>
          <p:nvPr/>
        </p:nvSpPr>
        <p:spPr bwMode="auto">
          <a:xfrm flipH="1">
            <a:off x="4440238" y="4581525"/>
            <a:ext cx="576262" cy="86360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43372" name="Text Box 12"/>
          <p:cNvSpPr txBox="1">
            <a:spLocks noChangeArrowheads="1"/>
          </p:cNvSpPr>
          <p:nvPr/>
        </p:nvSpPr>
        <p:spPr bwMode="auto">
          <a:xfrm>
            <a:off x="2566989" y="5661025"/>
            <a:ext cx="1368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CA" altLang="en-US" sz="1600"/>
              <a:t>data object</a:t>
            </a:r>
          </a:p>
        </p:txBody>
      </p:sp>
      <p:sp>
        <p:nvSpPr>
          <p:cNvPr id="143373" name="Line 13"/>
          <p:cNvSpPr>
            <a:spLocks noChangeShapeType="1"/>
          </p:cNvSpPr>
          <p:nvPr/>
        </p:nvSpPr>
        <p:spPr bwMode="auto">
          <a:xfrm>
            <a:off x="6383338" y="4581525"/>
            <a:ext cx="1225550" cy="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Tree>
    <p:extLst>
      <p:ext uri="{BB962C8B-B14F-4D97-AF65-F5344CB8AC3E}">
        <p14:creationId xmlns:p14="http://schemas.microsoft.com/office/powerpoint/2010/main" val="148229598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Double-Ended Lists</a:t>
            </a:r>
          </a:p>
        </p:txBody>
      </p:sp>
      <p:sp>
        <p:nvSpPr>
          <p:cNvPr id="13315" name="Rectangle 3"/>
          <p:cNvSpPr>
            <a:spLocks noGrp="1" noChangeArrowheads="1"/>
          </p:cNvSpPr>
          <p:nvPr>
            <p:ph type="body" idx="1"/>
          </p:nvPr>
        </p:nvSpPr>
        <p:spPr/>
        <p:txBody>
          <a:bodyPr/>
          <a:lstStyle/>
          <a:p>
            <a:pPr>
              <a:lnSpc>
                <a:spcPct val="80000"/>
              </a:lnSpc>
            </a:pPr>
            <a:r>
              <a:rPr lang="en-US" altLang="en-US" dirty="0">
                <a:latin typeface="Times New Roman" panose="02020603050405020304" pitchFamily="18" charset="0"/>
                <a:cs typeface="Times New Roman" panose="02020603050405020304" pitchFamily="18" charset="0"/>
              </a:rPr>
              <a:t>Similar to an ordinary list with the addition that a link to the last item is maintained along with that to the first.</a:t>
            </a:r>
          </a:p>
          <a:p>
            <a:pPr>
              <a:lnSpc>
                <a:spcPct val="80000"/>
              </a:lnSpc>
            </a:pPr>
            <a:r>
              <a:rPr lang="en-US" altLang="en-US" dirty="0">
                <a:latin typeface="Times New Roman" panose="02020603050405020304" pitchFamily="18" charset="0"/>
                <a:cs typeface="Times New Roman" panose="02020603050405020304" pitchFamily="18" charset="0"/>
              </a:rPr>
              <a:t>The reference to the last link permits to insert a new link directly at the end of the list as well as at the beginning.</a:t>
            </a:r>
          </a:p>
          <a:p>
            <a:pPr>
              <a:lnSpc>
                <a:spcPct val="80000"/>
              </a:lnSpc>
            </a:pPr>
            <a:r>
              <a:rPr lang="en-US" altLang="en-US" dirty="0">
                <a:latin typeface="Times New Roman" panose="02020603050405020304" pitchFamily="18" charset="0"/>
                <a:cs typeface="Times New Roman" panose="02020603050405020304" pitchFamily="18" charset="0"/>
              </a:rPr>
              <a:t>This could not be done in the ordinary linked list without traversing the whole list.</a:t>
            </a:r>
          </a:p>
          <a:p>
            <a:pPr>
              <a:lnSpc>
                <a:spcPct val="80000"/>
              </a:lnSpc>
            </a:pPr>
            <a:r>
              <a:rPr lang="en-US" altLang="en-US" dirty="0">
                <a:latin typeface="Times New Roman" panose="02020603050405020304" pitchFamily="18" charset="0"/>
                <a:cs typeface="Times New Roman" panose="02020603050405020304" pitchFamily="18" charset="0"/>
              </a:rPr>
              <a:t>This technique is useful in implementing the Queue where insertions are made at end and deletions from the front.</a:t>
            </a:r>
          </a:p>
          <a:p>
            <a:pPr>
              <a:lnSpc>
                <a:spcPct val="80000"/>
              </a:lnSpc>
            </a:pP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97543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Double-Ended Lists</a:t>
            </a:r>
          </a:p>
        </p:txBody>
      </p:sp>
      <p:sp>
        <p:nvSpPr>
          <p:cNvPr id="22531" name="Rectangle 3"/>
          <p:cNvSpPr>
            <a:spLocks noGrp="1" noChangeArrowheads="1"/>
          </p:cNvSpPr>
          <p:nvPr>
            <p:ph type="body" idx="1"/>
          </p:nvPr>
        </p:nvSpPr>
        <p:spPr/>
        <p:txBody>
          <a:bodyPr/>
          <a:lstStyle/>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pPr>
            <a:endParaRPr lang="en-US" altLang="en-US" dirty="0"/>
          </a:p>
        </p:txBody>
      </p:sp>
      <p:grpSp>
        <p:nvGrpSpPr>
          <p:cNvPr id="22532" name="Group 4"/>
          <p:cNvGrpSpPr>
            <a:grpSpLocks/>
          </p:cNvGrpSpPr>
          <p:nvPr/>
        </p:nvGrpSpPr>
        <p:grpSpPr bwMode="auto">
          <a:xfrm>
            <a:off x="3810000" y="3124200"/>
            <a:ext cx="3657600" cy="990600"/>
            <a:chOff x="1440" y="1968"/>
            <a:chExt cx="2304" cy="624"/>
          </a:xfrm>
        </p:grpSpPr>
        <p:sp>
          <p:nvSpPr>
            <p:cNvPr id="22533" name="Rectangle 5"/>
            <p:cNvSpPr>
              <a:spLocks noChangeArrowheads="1"/>
            </p:cNvSpPr>
            <p:nvPr/>
          </p:nvSpPr>
          <p:spPr bwMode="auto">
            <a:xfrm>
              <a:off x="144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2534" name="Rectangle 6"/>
            <p:cNvSpPr>
              <a:spLocks noChangeArrowheads="1"/>
            </p:cNvSpPr>
            <p:nvPr/>
          </p:nvSpPr>
          <p:spPr bwMode="auto">
            <a:xfrm>
              <a:off x="2400"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2535" name="Line 7"/>
            <p:cNvSpPr>
              <a:spLocks noChangeShapeType="1"/>
            </p:cNvSpPr>
            <p:nvPr/>
          </p:nvSpPr>
          <p:spPr bwMode="auto">
            <a:xfrm>
              <a:off x="1920" y="2304"/>
              <a:ext cx="4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2536" name="Rectangle 8"/>
            <p:cNvSpPr>
              <a:spLocks noChangeArrowheads="1"/>
            </p:cNvSpPr>
            <p:nvPr/>
          </p:nvSpPr>
          <p:spPr bwMode="auto">
            <a:xfrm>
              <a:off x="3264" y="1968"/>
              <a:ext cx="480"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22537" name="Line 9"/>
            <p:cNvSpPr>
              <a:spLocks noChangeShapeType="1"/>
            </p:cNvSpPr>
            <p:nvPr/>
          </p:nvSpPr>
          <p:spPr bwMode="auto">
            <a:xfrm>
              <a:off x="2880" y="2304"/>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sp>
        <p:nvSpPr>
          <p:cNvPr id="22549" name="Text Box 21"/>
          <p:cNvSpPr txBox="1">
            <a:spLocks noChangeArrowheads="1"/>
          </p:cNvSpPr>
          <p:nvPr/>
        </p:nvSpPr>
        <p:spPr bwMode="auto">
          <a:xfrm>
            <a:off x="8213726" y="3460751"/>
            <a:ext cx="542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latin typeface="Tahoma" panose="020B0604030504040204" pitchFamily="34" charset="0"/>
              </a:rPr>
              <a:t>null</a:t>
            </a:r>
          </a:p>
        </p:txBody>
      </p:sp>
      <p:sp>
        <p:nvSpPr>
          <p:cNvPr id="22550" name="Line 22"/>
          <p:cNvSpPr>
            <a:spLocks noChangeShapeType="1"/>
          </p:cNvSpPr>
          <p:nvPr/>
        </p:nvSpPr>
        <p:spPr bwMode="auto">
          <a:xfrm>
            <a:off x="7467600" y="37338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2551" name="Line 23"/>
          <p:cNvSpPr>
            <a:spLocks noChangeShapeType="1"/>
          </p:cNvSpPr>
          <p:nvPr/>
        </p:nvSpPr>
        <p:spPr bwMode="auto">
          <a:xfrm>
            <a:off x="4495800" y="4114800"/>
            <a:ext cx="129540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2552" name="Line 24"/>
          <p:cNvSpPr>
            <a:spLocks noChangeShapeType="1"/>
          </p:cNvSpPr>
          <p:nvPr/>
        </p:nvSpPr>
        <p:spPr bwMode="auto">
          <a:xfrm flipV="1">
            <a:off x="5791200" y="3962400"/>
            <a:ext cx="99060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22553" name="Text Box 25"/>
          <p:cNvSpPr txBox="1">
            <a:spLocks noChangeArrowheads="1"/>
          </p:cNvSpPr>
          <p:nvPr/>
        </p:nvSpPr>
        <p:spPr bwMode="auto">
          <a:xfrm>
            <a:off x="3870325" y="3460750"/>
            <a:ext cx="615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latin typeface="Tahoma" panose="020B0604030504040204" pitchFamily="34" charset="0"/>
              </a:rPr>
              <a:t>First</a:t>
            </a:r>
          </a:p>
          <a:p>
            <a:r>
              <a:rPr lang="en-US" altLang="en-US">
                <a:latin typeface="Tahoma" panose="020B0604030504040204" pitchFamily="34" charset="0"/>
              </a:rPr>
              <a:t>last</a:t>
            </a:r>
          </a:p>
        </p:txBody>
      </p:sp>
    </p:spTree>
    <p:extLst>
      <p:ext uri="{BB962C8B-B14F-4D97-AF65-F5344CB8AC3E}">
        <p14:creationId xmlns:p14="http://schemas.microsoft.com/office/powerpoint/2010/main" val="12479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smtClean="0">
                <a:latin typeface="Times New Roman" panose="02020603050405020304" pitchFamily="18" charset="0"/>
                <a:cs typeface="Times New Roman" panose="02020603050405020304" pitchFamily="18" charset="0"/>
              </a:rPr>
              <a:t>Array versus Linked Lists</a:t>
            </a:r>
          </a:p>
        </p:txBody>
      </p:sp>
      <p:sp>
        <p:nvSpPr>
          <p:cNvPr id="23555" name="Rectangle 3"/>
          <p:cNvSpPr>
            <a:spLocks noGrp="1" noChangeArrowheads="1"/>
          </p:cNvSpPr>
          <p:nvPr>
            <p:ph sz="quarter" idx="1"/>
          </p:nvPr>
        </p:nvSpPr>
        <p:spPr>
          <a:xfrm>
            <a:off x="838200" y="1981200"/>
            <a:ext cx="10515600" cy="4267200"/>
          </a:xfrm>
        </p:spPr>
        <p:txBody>
          <a:bodyPr>
            <a:noAutofit/>
          </a:bodyPr>
          <a:lstStyle/>
          <a:p>
            <a:pPr eaLnBrk="1" hangingPunct="1"/>
            <a:r>
              <a:rPr lang="en-US" altLang="en-US" sz="2400" dirty="0">
                <a:latin typeface="Times New Roman" panose="02020603050405020304" pitchFamily="18" charset="0"/>
                <a:cs typeface="Times New Roman" panose="02020603050405020304" pitchFamily="18" charset="0"/>
              </a:rPr>
              <a:t>Linked lists are more complex to code and manage than arrays, but they have some distinct advantages.</a:t>
            </a:r>
          </a:p>
          <a:p>
            <a:pPr lvl="1" eaLnBrk="1" hangingPunct="1"/>
            <a:r>
              <a:rPr lang="en-US" altLang="en-US" b="1" dirty="0">
                <a:solidFill>
                  <a:schemeClr val="hlink"/>
                </a:solidFill>
                <a:latin typeface="Times New Roman" panose="02020603050405020304" pitchFamily="18" charset="0"/>
                <a:cs typeface="Times New Roman" panose="02020603050405020304" pitchFamily="18" charset="0"/>
              </a:rPr>
              <a:t>Dynamic</a:t>
            </a:r>
            <a:r>
              <a:rPr lang="en-US" altLang="en-US" dirty="0">
                <a:latin typeface="Times New Roman" panose="02020603050405020304" pitchFamily="18" charset="0"/>
                <a:cs typeface="Times New Roman" panose="02020603050405020304" pitchFamily="18" charset="0"/>
              </a:rPr>
              <a:t>: a linked list can easily grow and shrink in size.</a:t>
            </a:r>
          </a:p>
          <a:p>
            <a:pPr lvl="2" eaLnBrk="1" hangingPunct="1"/>
            <a:r>
              <a:rPr lang="en-US" altLang="en-US" sz="2400" dirty="0">
                <a:latin typeface="Times New Roman" panose="02020603050405020304" pitchFamily="18" charset="0"/>
                <a:cs typeface="Times New Roman" panose="02020603050405020304" pitchFamily="18" charset="0"/>
              </a:rPr>
              <a:t>We don’t need to know how many nodes will be in the list. They are created in memory as needed.</a:t>
            </a:r>
          </a:p>
          <a:p>
            <a:pPr lvl="2" eaLnBrk="1" hangingPunct="1"/>
            <a:r>
              <a:rPr lang="en-US" altLang="en-US" sz="2400" dirty="0">
                <a:latin typeface="Times New Roman" panose="02020603050405020304" pitchFamily="18" charset="0"/>
                <a:cs typeface="Times New Roman" panose="02020603050405020304" pitchFamily="18" charset="0"/>
              </a:rPr>
              <a:t>In contrast, the size of a C++ array is fixed at compilation time.</a:t>
            </a:r>
          </a:p>
          <a:p>
            <a:pPr lvl="1" eaLnBrk="1" hangingPunct="1"/>
            <a:r>
              <a:rPr lang="en-US" altLang="en-US" b="1" dirty="0">
                <a:solidFill>
                  <a:schemeClr val="hlink"/>
                </a:solidFill>
                <a:latin typeface="Times New Roman" panose="02020603050405020304" pitchFamily="18" charset="0"/>
                <a:cs typeface="Times New Roman" panose="02020603050405020304" pitchFamily="18" charset="0"/>
              </a:rPr>
              <a:t>Easy and fast insertions and deletions</a:t>
            </a:r>
          </a:p>
          <a:p>
            <a:pPr lvl="2" eaLnBrk="1" hangingPunct="1"/>
            <a:r>
              <a:rPr lang="en-US" altLang="en-US" sz="2400" dirty="0">
                <a:latin typeface="Times New Roman" panose="02020603050405020304" pitchFamily="18" charset="0"/>
                <a:cs typeface="Times New Roman" panose="02020603050405020304" pitchFamily="18" charset="0"/>
              </a:rPr>
              <a:t>To insert or delete an element in an array, we need to copy to temporary variables to make room for new elements or close the gap caused by deleted elements.</a:t>
            </a:r>
          </a:p>
          <a:p>
            <a:pPr lvl="2" eaLnBrk="1" hangingPunct="1"/>
            <a:r>
              <a:rPr lang="en-US" altLang="en-US" sz="2400" dirty="0">
                <a:latin typeface="Times New Roman" panose="02020603050405020304" pitchFamily="18" charset="0"/>
                <a:cs typeface="Times New Roman" panose="02020603050405020304" pitchFamily="18" charset="0"/>
              </a:rPr>
              <a:t>With a linked list, no need to move other nodes. Only need to reset some pointers.</a:t>
            </a:r>
          </a:p>
        </p:txBody>
      </p:sp>
    </p:spTree>
    <p:extLst>
      <p:ext uri="{BB962C8B-B14F-4D97-AF65-F5344CB8AC3E}">
        <p14:creationId xmlns:p14="http://schemas.microsoft.com/office/powerpoint/2010/main" val="30040613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Doubly Linked Lists</a:t>
            </a:r>
          </a:p>
        </p:txBody>
      </p:sp>
      <p:sp>
        <p:nvSpPr>
          <p:cNvPr id="18435" name="Rectangle 3"/>
          <p:cNvSpPr>
            <a:spLocks noGrp="1" noChangeArrowheads="1"/>
          </p:cNvSpPr>
          <p:nvPr>
            <p:ph type="body" sz="half" idx="1"/>
          </p:nvPr>
        </p:nvSpPr>
        <p:spPr>
          <a:xfrm>
            <a:off x="731520" y="1752600"/>
            <a:ext cx="10607040" cy="4267200"/>
          </a:xfrm>
        </p:spPr>
        <p:txBody>
          <a:bodyPr>
            <a:normAutofit/>
          </a:bodyPr>
          <a:lstStyle/>
          <a:p>
            <a:pPr>
              <a:lnSpc>
                <a:spcPct val="80000"/>
              </a:lnSpc>
            </a:pPr>
            <a:r>
              <a:rPr lang="en-US" altLang="en-US" dirty="0">
                <a:latin typeface="Times New Roman" panose="02020603050405020304" pitchFamily="18" charset="0"/>
                <a:cs typeface="Times New Roman" panose="02020603050405020304" pitchFamily="18" charset="0"/>
              </a:rPr>
              <a:t>Solves the problem of traversing backwards in an ordinary linked list.</a:t>
            </a:r>
          </a:p>
          <a:p>
            <a:pPr>
              <a:lnSpc>
                <a:spcPct val="80000"/>
              </a:lnSpc>
            </a:pPr>
            <a:r>
              <a:rPr lang="en-US" altLang="en-US" dirty="0">
                <a:latin typeface="Times New Roman" panose="02020603050405020304" pitchFamily="18" charset="0"/>
                <a:cs typeface="Times New Roman" panose="02020603050405020304" pitchFamily="18" charset="0"/>
              </a:rPr>
              <a:t>A link to the previous item as well as to the next item is maintained.</a:t>
            </a:r>
          </a:p>
          <a:p>
            <a:pPr>
              <a:lnSpc>
                <a:spcPct val="80000"/>
              </a:lnSpc>
            </a:pPr>
            <a:r>
              <a:rPr lang="en-US" altLang="en-US" dirty="0">
                <a:latin typeface="Times New Roman" panose="02020603050405020304" pitchFamily="18" charset="0"/>
                <a:cs typeface="Times New Roman" panose="02020603050405020304" pitchFamily="18" charset="0"/>
              </a:rPr>
              <a:t>The only disadvantage is that every time an item is inserted or deleted, two links have to be changed instead of one.</a:t>
            </a:r>
          </a:p>
          <a:p>
            <a:pPr>
              <a:lnSpc>
                <a:spcPct val="80000"/>
              </a:lnSpc>
            </a:pPr>
            <a:r>
              <a:rPr lang="en-US" altLang="en-US" dirty="0">
                <a:latin typeface="Times New Roman" panose="02020603050405020304" pitchFamily="18" charset="0"/>
                <a:cs typeface="Times New Roman" panose="02020603050405020304" pitchFamily="18" charset="0"/>
              </a:rPr>
              <a:t>A doubly-linked list can also be created as a double – ended list</a:t>
            </a:r>
            <a:r>
              <a:rPr lang="en-US" altLang="en-US" dirty="0" smtClean="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8532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4-</a:t>
            </a:r>
            <a:fld id="{2A951FA3-E982-4A52-B4BF-51C8B391104F}" type="slidenum">
              <a:rPr lang="en-US" altLang="en-US"/>
              <a:pPr/>
              <a:t>61</a:t>
            </a:fld>
            <a:endParaRPr lang="en-US" altLang="en-US"/>
          </a:p>
        </p:txBody>
      </p:sp>
      <p:sp>
        <p:nvSpPr>
          <p:cNvPr id="135170"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Doubly Linked Lists</a:t>
            </a:r>
          </a:p>
        </p:txBody>
      </p:sp>
      <p:sp>
        <p:nvSpPr>
          <p:cNvPr id="135171" name="Rectangle 3"/>
          <p:cNvSpPr>
            <a:spLocks noGrp="1" noChangeArrowheads="1"/>
          </p:cNvSpPr>
          <p:nvPr>
            <p:ph type="body" idx="1"/>
          </p:nvPr>
        </p:nvSpPr>
        <p:spPr>
          <a:xfrm>
            <a:off x="838200" y="1371600"/>
            <a:ext cx="9837420" cy="5029200"/>
          </a:xfrm>
        </p:spPr>
        <p:txBody>
          <a:bodyPr>
            <a:normAutofit/>
          </a:bodyPr>
          <a:lstStyle/>
          <a:p>
            <a:pPr>
              <a:lnSpc>
                <a:spcPct val="90000"/>
              </a:lnSpc>
            </a:pPr>
            <a:r>
              <a:rPr lang="en-US" altLang="en-US" dirty="0">
                <a:latin typeface="Times New Roman" panose="02020603050405020304" pitchFamily="18" charset="0"/>
                <a:cs typeface="Times New Roman" panose="02020603050405020304" pitchFamily="18" charset="0"/>
              </a:rPr>
              <a:t>In a </a:t>
            </a:r>
            <a:r>
              <a:rPr lang="en-US" altLang="en-US" b="1" i="1" dirty="0">
                <a:solidFill>
                  <a:schemeClr val="hlink"/>
                </a:solidFill>
                <a:latin typeface="Times New Roman" panose="02020603050405020304" pitchFamily="18" charset="0"/>
                <a:cs typeface="Times New Roman" panose="02020603050405020304" pitchFamily="18" charset="0"/>
              </a:rPr>
              <a:t>doubly linked list</a:t>
            </a:r>
            <a:r>
              <a:rPr lang="en-US" altLang="en-US" dirty="0">
                <a:latin typeface="Times New Roman" panose="02020603050405020304" pitchFamily="18" charset="0"/>
                <a:cs typeface="Times New Roman" panose="02020603050405020304" pitchFamily="18" charset="0"/>
              </a:rPr>
              <a:t>, each node has two links: </a:t>
            </a:r>
          </a:p>
          <a:p>
            <a:pPr lvl="1">
              <a:lnSpc>
                <a:spcPct val="90000"/>
              </a:lnSpc>
            </a:pPr>
            <a:r>
              <a:rPr lang="en-US" altLang="en-US" sz="2800" dirty="0">
                <a:latin typeface="Times New Roman" panose="02020603050405020304" pitchFamily="18" charset="0"/>
                <a:cs typeface="Times New Roman" panose="02020603050405020304" pitchFamily="18" charset="0"/>
              </a:rPr>
              <a:t>A reference to the </a:t>
            </a:r>
            <a:r>
              <a:rPr lang="en-US" altLang="en-US" sz="2800" b="1" i="1" dirty="0">
                <a:solidFill>
                  <a:schemeClr val="accent2"/>
                </a:solidFill>
                <a:latin typeface="Times New Roman" panose="02020603050405020304" pitchFamily="18" charset="0"/>
                <a:cs typeface="Times New Roman" panose="02020603050405020304" pitchFamily="18" charset="0"/>
              </a:rPr>
              <a:t>next node</a:t>
            </a:r>
            <a:r>
              <a:rPr lang="en-US" altLang="en-US" sz="2800" dirty="0">
                <a:latin typeface="Times New Roman" panose="02020603050405020304" pitchFamily="18" charset="0"/>
                <a:cs typeface="Times New Roman" panose="02020603050405020304" pitchFamily="18" charset="0"/>
              </a:rPr>
              <a:t> in the list</a:t>
            </a:r>
          </a:p>
          <a:p>
            <a:pPr lvl="1">
              <a:lnSpc>
                <a:spcPct val="90000"/>
              </a:lnSpc>
            </a:pPr>
            <a:r>
              <a:rPr lang="en-US" altLang="en-US" sz="2800" dirty="0">
                <a:latin typeface="Times New Roman" panose="02020603050405020304" pitchFamily="18" charset="0"/>
                <a:cs typeface="Times New Roman" panose="02020603050405020304" pitchFamily="18" charset="0"/>
              </a:rPr>
              <a:t>A reference to the </a:t>
            </a:r>
            <a:r>
              <a:rPr lang="en-US" altLang="en-US" sz="2800" b="1" i="1" dirty="0">
                <a:solidFill>
                  <a:schemeClr val="accent2"/>
                </a:solidFill>
                <a:latin typeface="Times New Roman" panose="02020603050405020304" pitchFamily="18" charset="0"/>
                <a:cs typeface="Times New Roman" panose="02020603050405020304" pitchFamily="18" charset="0"/>
              </a:rPr>
              <a:t>previous node</a:t>
            </a:r>
            <a:r>
              <a:rPr lang="en-US" altLang="en-US" sz="2800" dirty="0">
                <a:latin typeface="Times New Roman" panose="02020603050405020304" pitchFamily="18" charset="0"/>
                <a:cs typeface="Times New Roman" panose="02020603050405020304" pitchFamily="18" charset="0"/>
              </a:rPr>
              <a:t> in the list</a:t>
            </a:r>
          </a:p>
          <a:p>
            <a:pPr lvl="2">
              <a:lnSpc>
                <a:spcPct val="90000"/>
              </a:lnSpc>
            </a:pPr>
            <a:r>
              <a:rPr lang="en-US" altLang="en-US" sz="2800" dirty="0">
                <a:latin typeface="Times New Roman" panose="02020603050405020304" pitchFamily="18" charset="0"/>
                <a:cs typeface="Times New Roman" panose="02020603050405020304" pitchFamily="18" charset="0"/>
              </a:rPr>
              <a:t>What is the “previous” reference of the first node in the list? </a:t>
            </a:r>
            <a:br>
              <a:rPr lang="en-US" altLang="en-US" sz="2800" dirty="0">
                <a:latin typeface="Times New Roman" panose="02020603050405020304" pitchFamily="18" charset="0"/>
                <a:cs typeface="Times New Roman" panose="02020603050405020304" pitchFamily="18" charset="0"/>
              </a:rPr>
            </a:br>
            <a:endParaRPr lang="en-US" altLang="en-US" sz="2800" dirty="0">
              <a:latin typeface="Times New Roman" panose="02020603050405020304" pitchFamily="18" charset="0"/>
              <a:cs typeface="Times New Roman" panose="02020603050405020304" pitchFamily="18" charset="0"/>
            </a:endParaRPr>
          </a:p>
          <a:p>
            <a:pPr>
              <a:lnSpc>
                <a:spcPct val="90000"/>
              </a:lnSpc>
            </a:pPr>
            <a:r>
              <a:rPr lang="en-US" altLang="en-US" dirty="0">
                <a:latin typeface="Times New Roman" panose="02020603050405020304" pitchFamily="18" charset="0"/>
                <a:cs typeface="Times New Roman" panose="02020603050405020304" pitchFamily="18" charset="0"/>
              </a:rPr>
              <a:t>What is the advantage of a doubly linked list?</a:t>
            </a:r>
          </a:p>
          <a:p>
            <a:pPr>
              <a:lnSpc>
                <a:spcPct val="90000"/>
              </a:lnSpc>
            </a:pPr>
            <a:r>
              <a:rPr lang="en-US" altLang="en-US" dirty="0">
                <a:latin typeface="Times New Roman" panose="02020603050405020304" pitchFamily="18" charset="0"/>
                <a:cs typeface="Times New Roman" panose="02020603050405020304" pitchFamily="18" charset="0"/>
              </a:rPr>
              <a:t>What is a disadvantage?</a:t>
            </a:r>
          </a:p>
        </p:txBody>
      </p:sp>
    </p:spTree>
    <p:extLst>
      <p:ext uri="{BB962C8B-B14F-4D97-AF65-F5344CB8AC3E}">
        <p14:creationId xmlns:p14="http://schemas.microsoft.com/office/powerpoint/2010/main" val="97131722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r>
              <a:rPr lang="en-US" altLang="en-US"/>
              <a:t>4-</a:t>
            </a:r>
            <a:fld id="{119760F2-C1C0-49A5-8443-5B7EF68222F4}" type="slidenum">
              <a:rPr lang="en-US" altLang="en-US"/>
              <a:pPr/>
              <a:t>62</a:t>
            </a:fld>
            <a:endParaRPr lang="en-US" altLang="en-US"/>
          </a:p>
        </p:txBody>
      </p:sp>
      <p:sp>
        <p:nvSpPr>
          <p:cNvPr id="136194" name="Rectangle 2"/>
          <p:cNvSpPr>
            <a:spLocks noGrp="1" noChangeArrowheads="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Doubly Linked List</a:t>
            </a:r>
          </a:p>
        </p:txBody>
      </p:sp>
      <p:sp>
        <p:nvSpPr>
          <p:cNvPr id="136195" name="Rectangle 3"/>
          <p:cNvSpPr>
            <a:spLocks noChangeArrowheads="1"/>
          </p:cNvSpPr>
          <p:nvPr/>
        </p:nvSpPr>
        <p:spPr bwMode="auto">
          <a:xfrm>
            <a:off x="2209800" y="228600"/>
            <a:ext cx="77724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endParaRPr lang="en-CA" altLang="en-US" sz="4000">
              <a:solidFill>
                <a:srgbClr val="00357F"/>
              </a:solidFill>
              <a:latin typeface="Arial" panose="020B0604020202020204" pitchFamily="34" charset="0"/>
            </a:endParaRPr>
          </a:p>
        </p:txBody>
      </p:sp>
      <p:sp>
        <p:nvSpPr>
          <p:cNvPr id="136196" name="Rectangle 4"/>
          <p:cNvSpPr>
            <a:spLocks noChangeArrowheads="1"/>
          </p:cNvSpPr>
          <p:nvPr/>
        </p:nvSpPr>
        <p:spPr bwMode="auto">
          <a:xfrm>
            <a:off x="3276600" y="2514600"/>
            <a:ext cx="609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197" name="Rectangle 5"/>
          <p:cNvSpPr>
            <a:spLocks noChangeArrowheads="1"/>
          </p:cNvSpPr>
          <p:nvPr/>
        </p:nvSpPr>
        <p:spPr bwMode="auto">
          <a:xfrm>
            <a:off x="7239000" y="5334000"/>
            <a:ext cx="6096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198" name="Rectangle 6"/>
          <p:cNvSpPr>
            <a:spLocks noChangeArrowheads="1"/>
          </p:cNvSpPr>
          <p:nvPr/>
        </p:nvSpPr>
        <p:spPr bwMode="auto">
          <a:xfrm>
            <a:off x="5257800" y="5334000"/>
            <a:ext cx="6096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199" name="Rectangle 7"/>
          <p:cNvSpPr>
            <a:spLocks noChangeArrowheads="1"/>
          </p:cNvSpPr>
          <p:nvPr/>
        </p:nvSpPr>
        <p:spPr bwMode="auto">
          <a:xfrm>
            <a:off x="3276600" y="5334000"/>
            <a:ext cx="6096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00" name="Line 8"/>
          <p:cNvSpPr>
            <a:spLocks noChangeShapeType="1"/>
          </p:cNvSpPr>
          <p:nvPr/>
        </p:nvSpPr>
        <p:spPr bwMode="auto">
          <a:xfrm>
            <a:off x="3581400" y="2819400"/>
            <a:ext cx="1588" cy="1371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36201" name="Line 9"/>
          <p:cNvSpPr>
            <a:spLocks noChangeShapeType="1"/>
          </p:cNvSpPr>
          <p:nvPr/>
        </p:nvSpPr>
        <p:spPr bwMode="auto">
          <a:xfrm>
            <a:off x="3581400" y="4495800"/>
            <a:ext cx="1588" cy="83820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36202" name="Line 10"/>
          <p:cNvSpPr>
            <a:spLocks noChangeShapeType="1"/>
          </p:cNvSpPr>
          <p:nvPr/>
        </p:nvSpPr>
        <p:spPr bwMode="auto">
          <a:xfrm>
            <a:off x="7543800" y="4495800"/>
            <a:ext cx="1588" cy="83820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36203" name="Line 11"/>
          <p:cNvSpPr>
            <a:spLocks noChangeShapeType="1"/>
          </p:cNvSpPr>
          <p:nvPr/>
        </p:nvSpPr>
        <p:spPr bwMode="auto">
          <a:xfrm>
            <a:off x="5562600" y="4495800"/>
            <a:ext cx="1588" cy="83820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36204" name="Line 12"/>
          <p:cNvSpPr>
            <a:spLocks noChangeShapeType="1"/>
          </p:cNvSpPr>
          <p:nvPr/>
        </p:nvSpPr>
        <p:spPr bwMode="auto">
          <a:xfrm>
            <a:off x="4008439" y="4292600"/>
            <a:ext cx="935037" cy="158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36205" name="Line 13"/>
          <p:cNvSpPr>
            <a:spLocks noChangeShapeType="1"/>
          </p:cNvSpPr>
          <p:nvPr/>
        </p:nvSpPr>
        <p:spPr bwMode="auto">
          <a:xfrm>
            <a:off x="5951538" y="4292600"/>
            <a:ext cx="1009650" cy="158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36206" name="Text Box 14"/>
          <p:cNvSpPr txBox="1">
            <a:spLocks noChangeArrowheads="1"/>
          </p:cNvSpPr>
          <p:nvPr/>
        </p:nvSpPr>
        <p:spPr bwMode="auto">
          <a:xfrm>
            <a:off x="7824788" y="3716339"/>
            <a:ext cx="304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0">
                <a:latin typeface="Times New Roman" panose="02020603050405020304" pitchFamily="18" charset="0"/>
              </a:rPr>
              <a:t>.</a:t>
            </a:r>
          </a:p>
        </p:txBody>
      </p:sp>
      <p:sp>
        <p:nvSpPr>
          <p:cNvPr id="136207" name="Text Box 15"/>
          <p:cNvSpPr txBox="1">
            <a:spLocks noChangeArrowheads="1"/>
          </p:cNvSpPr>
          <p:nvPr/>
        </p:nvSpPr>
        <p:spPr bwMode="auto">
          <a:xfrm>
            <a:off x="3276600" y="2133600"/>
            <a:ext cx="1066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head</a:t>
            </a:r>
          </a:p>
        </p:txBody>
      </p:sp>
      <p:sp>
        <p:nvSpPr>
          <p:cNvPr id="136208" name="Rectangle 16"/>
          <p:cNvSpPr>
            <a:spLocks noChangeArrowheads="1"/>
          </p:cNvSpPr>
          <p:nvPr/>
        </p:nvSpPr>
        <p:spPr bwMode="auto">
          <a:xfrm>
            <a:off x="7248526" y="4221164"/>
            <a:ext cx="576263"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09" name="Rectangle 17"/>
          <p:cNvSpPr>
            <a:spLocks noChangeArrowheads="1"/>
          </p:cNvSpPr>
          <p:nvPr/>
        </p:nvSpPr>
        <p:spPr bwMode="auto">
          <a:xfrm>
            <a:off x="3000375" y="4221164"/>
            <a:ext cx="287338"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10" name="Rectangle 18"/>
          <p:cNvSpPr>
            <a:spLocks noChangeArrowheads="1"/>
          </p:cNvSpPr>
          <p:nvPr/>
        </p:nvSpPr>
        <p:spPr bwMode="auto">
          <a:xfrm>
            <a:off x="3287713" y="4221164"/>
            <a:ext cx="576262"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11" name="Rectangle 19"/>
          <p:cNvSpPr>
            <a:spLocks noChangeArrowheads="1"/>
          </p:cNvSpPr>
          <p:nvPr/>
        </p:nvSpPr>
        <p:spPr bwMode="auto">
          <a:xfrm>
            <a:off x="5232401" y="4221164"/>
            <a:ext cx="576263"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12" name="Rectangle 20"/>
          <p:cNvSpPr>
            <a:spLocks noChangeArrowheads="1"/>
          </p:cNvSpPr>
          <p:nvPr/>
        </p:nvSpPr>
        <p:spPr bwMode="auto">
          <a:xfrm>
            <a:off x="7824789" y="4221164"/>
            <a:ext cx="287337"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13" name="Rectangle 21"/>
          <p:cNvSpPr>
            <a:spLocks noChangeArrowheads="1"/>
          </p:cNvSpPr>
          <p:nvPr/>
        </p:nvSpPr>
        <p:spPr bwMode="auto">
          <a:xfrm>
            <a:off x="6959600" y="4221164"/>
            <a:ext cx="287338"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14" name="Rectangle 22"/>
          <p:cNvSpPr>
            <a:spLocks noChangeArrowheads="1"/>
          </p:cNvSpPr>
          <p:nvPr/>
        </p:nvSpPr>
        <p:spPr bwMode="auto">
          <a:xfrm>
            <a:off x="5808664" y="4221164"/>
            <a:ext cx="287337"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15" name="Rectangle 23"/>
          <p:cNvSpPr>
            <a:spLocks noChangeArrowheads="1"/>
          </p:cNvSpPr>
          <p:nvPr/>
        </p:nvSpPr>
        <p:spPr bwMode="auto">
          <a:xfrm>
            <a:off x="4943475" y="4221164"/>
            <a:ext cx="287338"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16" name="Rectangle 24"/>
          <p:cNvSpPr>
            <a:spLocks noChangeArrowheads="1"/>
          </p:cNvSpPr>
          <p:nvPr/>
        </p:nvSpPr>
        <p:spPr bwMode="auto">
          <a:xfrm>
            <a:off x="3863975" y="4221164"/>
            <a:ext cx="287338" cy="503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17" name="Text Box 25"/>
          <p:cNvSpPr txBox="1">
            <a:spLocks noChangeArrowheads="1"/>
          </p:cNvSpPr>
          <p:nvPr/>
        </p:nvSpPr>
        <p:spPr bwMode="auto">
          <a:xfrm>
            <a:off x="3000375" y="3716339"/>
            <a:ext cx="304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6000">
                <a:latin typeface="Times New Roman" panose="02020603050405020304" pitchFamily="18" charset="0"/>
              </a:rPr>
              <a:t>.</a:t>
            </a:r>
          </a:p>
        </p:txBody>
      </p:sp>
      <p:sp>
        <p:nvSpPr>
          <p:cNvPr id="136218" name="Line 26"/>
          <p:cNvSpPr>
            <a:spLocks noChangeShapeType="1"/>
          </p:cNvSpPr>
          <p:nvPr/>
        </p:nvSpPr>
        <p:spPr bwMode="auto">
          <a:xfrm flipH="1">
            <a:off x="4151314" y="4581525"/>
            <a:ext cx="936625" cy="158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36219" name="Line 27"/>
          <p:cNvSpPr>
            <a:spLocks noChangeShapeType="1"/>
          </p:cNvSpPr>
          <p:nvPr/>
        </p:nvSpPr>
        <p:spPr bwMode="auto">
          <a:xfrm flipH="1">
            <a:off x="6096001" y="4581525"/>
            <a:ext cx="1008063" cy="158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136220" name="Rectangle 28"/>
          <p:cNvSpPr>
            <a:spLocks noChangeArrowheads="1"/>
          </p:cNvSpPr>
          <p:nvPr/>
        </p:nvSpPr>
        <p:spPr bwMode="auto">
          <a:xfrm>
            <a:off x="4191001" y="2133600"/>
            <a:ext cx="5809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a:t>  tail</a:t>
            </a:r>
          </a:p>
        </p:txBody>
      </p:sp>
      <p:sp>
        <p:nvSpPr>
          <p:cNvPr id="136221" name="Rectangle 29"/>
          <p:cNvSpPr>
            <a:spLocks noChangeArrowheads="1"/>
          </p:cNvSpPr>
          <p:nvPr/>
        </p:nvSpPr>
        <p:spPr bwMode="auto">
          <a:xfrm>
            <a:off x="4343400" y="2514600"/>
            <a:ext cx="5334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6222" name="Rectangle 30"/>
          <p:cNvSpPr>
            <a:spLocks noChangeArrowheads="1"/>
          </p:cNvSpPr>
          <p:nvPr/>
        </p:nvSpPr>
        <p:spPr bwMode="auto">
          <a:xfrm>
            <a:off x="2971801" y="2406134"/>
            <a:ext cx="184731" cy="369332"/>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IN"/>
          </a:p>
        </p:txBody>
      </p:sp>
      <p:sp>
        <p:nvSpPr>
          <p:cNvPr id="136223" name="Freeform 31"/>
          <p:cNvSpPr>
            <a:spLocks/>
          </p:cNvSpPr>
          <p:nvPr/>
        </p:nvSpPr>
        <p:spPr bwMode="auto">
          <a:xfrm>
            <a:off x="4648200" y="2819400"/>
            <a:ext cx="2895600" cy="369332"/>
          </a:xfrm>
          <a:custGeom>
            <a:avLst/>
            <a:gdLst>
              <a:gd name="T0" fmla="*/ 0 w 1824"/>
              <a:gd name="T1" fmla="*/ 0 h 912"/>
              <a:gd name="T2" fmla="*/ 1296 w 1824"/>
              <a:gd name="T3" fmla="*/ 192 h 912"/>
              <a:gd name="T4" fmla="*/ 1824 w 1824"/>
              <a:gd name="T5" fmla="*/ 912 h 912"/>
            </a:gdLst>
            <a:ahLst/>
            <a:cxnLst>
              <a:cxn ang="0">
                <a:pos x="T0" y="T1"/>
              </a:cxn>
              <a:cxn ang="0">
                <a:pos x="T2" y="T3"/>
              </a:cxn>
              <a:cxn ang="0">
                <a:pos x="T4" y="T5"/>
              </a:cxn>
            </a:cxnLst>
            <a:rect l="0" t="0" r="r" b="b"/>
            <a:pathLst>
              <a:path w="1824" h="912">
                <a:moveTo>
                  <a:pt x="0" y="0"/>
                </a:moveTo>
                <a:cubicBezTo>
                  <a:pt x="496" y="20"/>
                  <a:pt x="992" y="40"/>
                  <a:pt x="1296" y="192"/>
                </a:cubicBezTo>
                <a:cubicBezTo>
                  <a:pt x="1600" y="344"/>
                  <a:pt x="1712" y="628"/>
                  <a:pt x="1824" y="912"/>
                </a:cubicBezTo>
              </a:path>
            </a:pathLst>
          </a:custGeom>
          <a:noFill/>
          <a:ln w="3810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a:p>
        </p:txBody>
      </p:sp>
    </p:spTree>
    <p:extLst>
      <p:ext uri="{BB962C8B-B14F-4D97-AF65-F5344CB8AC3E}">
        <p14:creationId xmlns:p14="http://schemas.microsoft.com/office/powerpoint/2010/main" val="3197598433"/>
      </p:ext>
    </p:extLst>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zh-CN" b="1" dirty="0" smtClean="0">
                <a:latin typeface="Times New Roman" panose="02020603050405020304" pitchFamily="18" charset="0"/>
                <a:cs typeface="Times New Roman" panose="02020603050405020304" pitchFamily="18" charset="0"/>
              </a:rPr>
              <a:t>Variations of Linked Lists</a:t>
            </a:r>
            <a:endParaRPr lang="en-US" altLang="en-US" b="1" dirty="0" smtClean="0">
              <a:latin typeface="Times New Roman" panose="02020603050405020304" pitchFamily="18" charset="0"/>
              <a:cs typeface="Times New Roman" panose="02020603050405020304" pitchFamily="18" charset="0"/>
            </a:endParaRPr>
          </a:p>
        </p:txBody>
      </p:sp>
      <p:sp>
        <p:nvSpPr>
          <p:cNvPr id="22531" name="Rectangle 3"/>
          <p:cNvSpPr>
            <a:spLocks noGrp="1" noChangeArrowheads="1"/>
          </p:cNvSpPr>
          <p:nvPr>
            <p:ph sz="quarter" idx="1"/>
          </p:nvPr>
        </p:nvSpPr>
        <p:spPr>
          <a:xfrm>
            <a:off x="838200" y="1600200"/>
            <a:ext cx="10271760" cy="2667000"/>
          </a:xfrm>
        </p:spPr>
        <p:txBody>
          <a:bodyPr>
            <a:normAutofit/>
          </a:bodyPr>
          <a:lstStyle/>
          <a:p>
            <a:pPr eaLnBrk="1" hangingPunct="1">
              <a:lnSpc>
                <a:spcPct val="90000"/>
              </a:lnSpc>
            </a:pPr>
            <a:r>
              <a:rPr lang="en-US" altLang="en-US" i="1" dirty="0" smtClean="0">
                <a:solidFill>
                  <a:schemeClr val="hlink"/>
                </a:solidFill>
                <a:latin typeface="Times New Roman" panose="02020603050405020304" pitchFamily="18" charset="0"/>
                <a:cs typeface="Times New Roman" panose="02020603050405020304" pitchFamily="18" charset="0"/>
              </a:rPr>
              <a:t>Doubly linked lists</a:t>
            </a:r>
          </a:p>
          <a:p>
            <a:pPr lvl="1" eaLnBrk="1" hangingPunct="1">
              <a:lnSpc>
                <a:spcPct val="90000"/>
              </a:lnSpc>
            </a:pPr>
            <a:r>
              <a:rPr lang="en-US" altLang="en-US" sz="2800" dirty="0" smtClean="0">
                <a:latin typeface="Times New Roman" panose="02020603050405020304" pitchFamily="18" charset="0"/>
                <a:cs typeface="Times New Roman" panose="02020603050405020304" pitchFamily="18" charset="0"/>
              </a:rPr>
              <a:t>Each node points to not only successor but the predecessor</a:t>
            </a:r>
          </a:p>
          <a:p>
            <a:pPr lvl="1" eaLnBrk="1" hangingPunct="1">
              <a:lnSpc>
                <a:spcPct val="90000"/>
              </a:lnSpc>
            </a:pPr>
            <a:r>
              <a:rPr lang="en-US" altLang="en-US" sz="2800" dirty="0" smtClean="0">
                <a:latin typeface="Times New Roman" panose="02020603050405020304" pitchFamily="18" charset="0"/>
                <a:cs typeface="Times New Roman" panose="02020603050405020304" pitchFamily="18" charset="0"/>
              </a:rPr>
              <a:t>There are two </a:t>
            </a:r>
            <a:r>
              <a:rPr lang="en-US" altLang="en-US" sz="2800" dirty="0" smtClean="0">
                <a:latin typeface="Times New Roman" panose="02020603050405020304" pitchFamily="18" charset="0"/>
                <a:ea typeface="Arial Unicode MS" pitchFamily="34" charset="-128"/>
                <a:cs typeface="Times New Roman" panose="02020603050405020304" pitchFamily="18" charset="0"/>
              </a:rPr>
              <a:t>NULL: </a:t>
            </a:r>
            <a:r>
              <a:rPr lang="en-US" altLang="en-US" sz="2800" dirty="0" smtClean="0">
                <a:latin typeface="Times New Roman" panose="02020603050405020304" pitchFamily="18" charset="0"/>
                <a:cs typeface="Times New Roman" panose="02020603050405020304" pitchFamily="18" charset="0"/>
              </a:rPr>
              <a:t>at the first and last nodes in the list</a:t>
            </a:r>
          </a:p>
          <a:p>
            <a:pPr lvl="1" eaLnBrk="1" hangingPunct="1">
              <a:lnSpc>
                <a:spcPct val="90000"/>
              </a:lnSpc>
            </a:pPr>
            <a:r>
              <a:rPr lang="en-US" altLang="en-US" sz="2800" dirty="0" smtClean="0">
                <a:latin typeface="Times New Roman" panose="02020603050405020304" pitchFamily="18" charset="0"/>
                <a:cs typeface="Times New Roman" panose="02020603050405020304" pitchFamily="18" charset="0"/>
              </a:rPr>
              <a:t>Advantage: given a node, it is easy to visit its predecessor. Convenient to traverse lists </a:t>
            </a:r>
            <a:r>
              <a:rPr lang="en-US" altLang="en-US" sz="2800" dirty="0" smtClean="0">
                <a:solidFill>
                  <a:schemeClr val="hlink"/>
                </a:solidFill>
                <a:latin typeface="Times New Roman" panose="02020603050405020304" pitchFamily="18" charset="0"/>
                <a:cs typeface="Times New Roman" panose="02020603050405020304" pitchFamily="18" charset="0"/>
              </a:rPr>
              <a:t>backwards</a:t>
            </a:r>
          </a:p>
        </p:txBody>
      </p:sp>
      <p:sp>
        <p:nvSpPr>
          <p:cNvPr id="22532" name="Rectangle 4"/>
          <p:cNvSpPr>
            <a:spLocks noChangeArrowheads="1"/>
          </p:cNvSpPr>
          <p:nvPr/>
        </p:nvSpPr>
        <p:spPr bwMode="auto">
          <a:xfrm>
            <a:off x="3836988" y="4422775"/>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2533" name="Line 5"/>
          <p:cNvSpPr>
            <a:spLocks noChangeShapeType="1"/>
          </p:cNvSpPr>
          <p:nvPr/>
        </p:nvSpPr>
        <p:spPr bwMode="auto">
          <a:xfrm flipV="1">
            <a:off x="4141788" y="4667250"/>
            <a:ext cx="91440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IN"/>
          </a:p>
        </p:txBody>
      </p:sp>
      <p:grpSp>
        <p:nvGrpSpPr>
          <p:cNvPr id="22534" name="Group 10"/>
          <p:cNvGrpSpPr>
            <a:grpSpLocks/>
          </p:cNvGrpSpPr>
          <p:nvPr/>
        </p:nvGrpSpPr>
        <p:grpSpPr bwMode="auto">
          <a:xfrm>
            <a:off x="3227388" y="4422775"/>
            <a:ext cx="609600" cy="609600"/>
            <a:chOff x="1728" y="2880"/>
            <a:chExt cx="384" cy="384"/>
          </a:xfrm>
        </p:grpSpPr>
        <p:sp>
          <p:nvSpPr>
            <p:cNvPr id="22554" name="Rectangle 11"/>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2555" name="Text Box 12"/>
            <p:cNvSpPr txBox="1">
              <a:spLocks noChangeArrowheads="1"/>
            </p:cNvSpPr>
            <p:nvPr/>
          </p:nvSpPr>
          <p:spPr bwMode="auto">
            <a:xfrm>
              <a:off x="1819" y="2966"/>
              <a:ext cx="2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en-US" b="0">
                  <a:solidFill>
                    <a:schemeClr val="bg1"/>
                  </a:solidFill>
                  <a:latin typeface="Tahoma" panose="020B0604030504040204" pitchFamily="34" charset="0"/>
                </a:rPr>
                <a:t>A</a:t>
              </a:r>
            </a:p>
          </p:txBody>
        </p:sp>
      </p:grpSp>
      <p:sp>
        <p:nvSpPr>
          <p:cNvPr id="22535" name="Rectangle 14"/>
          <p:cNvSpPr>
            <a:spLocks noChangeArrowheads="1"/>
          </p:cNvSpPr>
          <p:nvPr/>
        </p:nvSpPr>
        <p:spPr bwMode="auto">
          <a:xfrm>
            <a:off x="3175000" y="5657850"/>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2536" name="Line 15"/>
          <p:cNvSpPr>
            <a:spLocks noChangeShapeType="1"/>
          </p:cNvSpPr>
          <p:nvPr/>
        </p:nvSpPr>
        <p:spPr bwMode="auto">
          <a:xfrm flipV="1">
            <a:off x="3479800" y="5048250"/>
            <a:ext cx="0" cy="9144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22537" name="Text Box 16"/>
          <p:cNvSpPr txBox="1">
            <a:spLocks noChangeArrowheads="1"/>
          </p:cNvSpPr>
          <p:nvPr/>
        </p:nvSpPr>
        <p:spPr bwMode="auto">
          <a:xfrm>
            <a:off x="3175000" y="6350001"/>
            <a:ext cx="76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en-US" b="0">
                <a:solidFill>
                  <a:schemeClr val="folHlink"/>
                </a:solidFill>
                <a:latin typeface="Tahoma" panose="020B0604030504040204" pitchFamily="34" charset="0"/>
              </a:rPr>
              <a:t>Head</a:t>
            </a:r>
          </a:p>
        </p:txBody>
      </p:sp>
      <p:sp>
        <p:nvSpPr>
          <p:cNvPr id="22538" name="Rectangle 23"/>
          <p:cNvSpPr>
            <a:spLocks noChangeArrowheads="1"/>
          </p:cNvSpPr>
          <p:nvPr/>
        </p:nvSpPr>
        <p:spPr bwMode="auto">
          <a:xfrm>
            <a:off x="2603500" y="4425950"/>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2539" name="Rectangle 24"/>
          <p:cNvSpPr>
            <a:spLocks noChangeArrowheads="1"/>
          </p:cNvSpPr>
          <p:nvPr/>
        </p:nvSpPr>
        <p:spPr bwMode="auto">
          <a:xfrm>
            <a:off x="6299200" y="4422775"/>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grpSp>
        <p:nvGrpSpPr>
          <p:cNvPr id="22540" name="Group 25"/>
          <p:cNvGrpSpPr>
            <a:grpSpLocks/>
          </p:cNvGrpSpPr>
          <p:nvPr/>
        </p:nvGrpSpPr>
        <p:grpSpPr bwMode="auto">
          <a:xfrm>
            <a:off x="5689600" y="4422775"/>
            <a:ext cx="609600" cy="609600"/>
            <a:chOff x="1728" y="2880"/>
            <a:chExt cx="384" cy="384"/>
          </a:xfrm>
        </p:grpSpPr>
        <p:sp>
          <p:nvSpPr>
            <p:cNvPr id="22552" name="Rectangle 26"/>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2553" name="Text Box 27"/>
            <p:cNvSpPr txBox="1">
              <a:spLocks noChangeArrowheads="1"/>
            </p:cNvSpPr>
            <p:nvPr/>
          </p:nvSpPr>
          <p:spPr bwMode="auto">
            <a:xfrm>
              <a:off x="1820" y="2966"/>
              <a:ext cx="21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zh-CN" b="0">
                  <a:solidFill>
                    <a:schemeClr val="bg1"/>
                  </a:solidFill>
                  <a:latin typeface="Tahoma" panose="020B0604030504040204" pitchFamily="34" charset="0"/>
                  <a:ea typeface="SimSun" panose="02010600030101010101" pitchFamily="2" charset="-122"/>
                </a:rPr>
                <a:t>B</a:t>
              </a:r>
            </a:p>
          </p:txBody>
        </p:sp>
      </p:grpSp>
      <p:sp>
        <p:nvSpPr>
          <p:cNvPr id="22541" name="Rectangle 28"/>
          <p:cNvSpPr>
            <a:spLocks noChangeArrowheads="1"/>
          </p:cNvSpPr>
          <p:nvPr/>
        </p:nvSpPr>
        <p:spPr bwMode="auto">
          <a:xfrm>
            <a:off x="5065713" y="4425950"/>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2542" name="Line 29"/>
          <p:cNvSpPr>
            <a:spLocks noChangeShapeType="1"/>
          </p:cNvSpPr>
          <p:nvPr/>
        </p:nvSpPr>
        <p:spPr bwMode="auto">
          <a:xfrm flipH="1">
            <a:off x="4457700" y="4821238"/>
            <a:ext cx="965200" cy="11112"/>
          </a:xfrm>
          <a:prstGeom prst="line">
            <a:avLst/>
          </a:prstGeom>
          <a:noFill/>
          <a:ln w="28575">
            <a:solidFill>
              <a:schemeClr val="hlink"/>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22543" name="Text Box 35"/>
          <p:cNvSpPr txBox="1">
            <a:spLocks noChangeArrowheads="1"/>
          </p:cNvSpPr>
          <p:nvPr/>
        </p:nvSpPr>
        <p:spPr bwMode="auto">
          <a:xfrm>
            <a:off x="2717800" y="4514851"/>
            <a:ext cx="393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sym typeface="Symbol" panose="05050102010706020507" pitchFamily="18" charset="2"/>
              </a:rPr>
              <a:t></a:t>
            </a:r>
            <a:endParaRPr lang="en-US" altLang="en-US">
              <a:latin typeface="Tahoma" panose="020B0604030504040204" pitchFamily="34" charset="0"/>
            </a:endParaRPr>
          </a:p>
        </p:txBody>
      </p:sp>
      <p:sp>
        <p:nvSpPr>
          <p:cNvPr id="22544" name="Rectangle 36"/>
          <p:cNvSpPr>
            <a:spLocks noChangeArrowheads="1"/>
          </p:cNvSpPr>
          <p:nvPr/>
        </p:nvSpPr>
        <p:spPr bwMode="auto">
          <a:xfrm>
            <a:off x="8763000" y="4419600"/>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grpSp>
        <p:nvGrpSpPr>
          <p:cNvPr id="22545" name="Group 37"/>
          <p:cNvGrpSpPr>
            <a:grpSpLocks/>
          </p:cNvGrpSpPr>
          <p:nvPr/>
        </p:nvGrpSpPr>
        <p:grpSpPr bwMode="auto">
          <a:xfrm>
            <a:off x="8153400" y="4419600"/>
            <a:ext cx="609600" cy="609600"/>
            <a:chOff x="1728" y="2880"/>
            <a:chExt cx="384" cy="384"/>
          </a:xfrm>
        </p:grpSpPr>
        <p:sp>
          <p:nvSpPr>
            <p:cNvPr id="22550" name="Rectangle 38"/>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2551" name="Text Box 39"/>
            <p:cNvSpPr txBox="1">
              <a:spLocks noChangeArrowheads="1"/>
            </p:cNvSpPr>
            <p:nvPr/>
          </p:nvSpPr>
          <p:spPr bwMode="auto">
            <a:xfrm>
              <a:off x="1819" y="2966"/>
              <a:ext cx="2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zh-CN" b="0">
                  <a:solidFill>
                    <a:schemeClr val="bg1"/>
                  </a:solidFill>
                  <a:latin typeface="Tahoma" panose="020B0604030504040204" pitchFamily="34" charset="0"/>
                  <a:ea typeface="SimSun" panose="02010600030101010101" pitchFamily="2" charset="-122"/>
                </a:rPr>
                <a:t>C</a:t>
              </a:r>
            </a:p>
          </p:txBody>
        </p:sp>
      </p:grpSp>
      <p:sp>
        <p:nvSpPr>
          <p:cNvPr id="22546" name="Rectangle 40"/>
          <p:cNvSpPr>
            <a:spLocks noChangeArrowheads="1"/>
          </p:cNvSpPr>
          <p:nvPr/>
        </p:nvSpPr>
        <p:spPr bwMode="auto">
          <a:xfrm>
            <a:off x="7529513" y="4422775"/>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2547" name="Text Box 41"/>
          <p:cNvSpPr txBox="1">
            <a:spLocks noChangeArrowheads="1"/>
          </p:cNvSpPr>
          <p:nvPr/>
        </p:nvSpPr>
        <p:spPr bwMode="auto">
          <a:xfrm>
            <a:off x="8877300" y="4537076"/>
            <a:ext cx="393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sym typeface="Symbol" panose="05050102010706020507" pitchFamily="18" charset="2"/>
              </a:rPr>
              <a:t></a:t>
            </a:r>
            <a:endParaRPr lang="en-US" altLang="en-US">
              <a:latin typeface="Tahoma" panose="020B0604030504040204" pitchFamily="34" charset="0"/>
            </a:endParaRPr>
          </a:p>
        </p:txBody>
      </p:sp>
      <p:sp>
        <p:nvSpPr>
          <p:cNvPr id="22548" name="Line 42"/>
          <p:cNvSpPr>
            <a:spLocks noChangeShapeType="1"/>
          </p:cNvSpPr>
          <p:nvPr/>
        </p:nvSpPr>
        <p:spPr bwMode="auto">
          <a:xfrm flipH="1">
            <a:off x="6921500" y="4818063"/>
            <a:ext cx="965200" cy="11112"/>
          </a:xfrm>
          <a:prstGeom prst="line">
            <a:avLst/>
          </a:prstGeom>
          <a:noFill/>
          <a:ln w="28575">
            <a:solidFill>
              <a:schemeClr val="hlink"/>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22549" name="Line 43"/>
          <p:cNvSpPr>
            <a:spLocks noChangeShapeType="1"/>
          </p:cNvSpPr>
          <p:nvPr/>
        </p:nvSpPr>
        <p:spPr bwMode="auto">
          <a:xfrm flipV="1">
            <a:off x="6591300" y="4664075"/>
            <a:ext cx="91440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IN"/>
          </a:p>
        </p:txBody>
      </p:sp>
    </p:spTree>
    <p:extLst>
      <p:ext uri="{BB962C8B-B14F-4D97-AF65-F5344CB8AC3E}">
        <p14:creationId xmlns:p14="http://schemas.microsoft.com/office/powerpoint/2010/main" val="30834094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Doubly Linked Lists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There is a type of linked list that allows us to go in both directions—forward and reverse—in a linked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the doubly linked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addition to its element member, a node in a doubly linked list stores two pointers, a next link and a </a:t>
            </a:r>
            <a:r>
              <a:rPr lang="en-US" dirty="0" err="1">
                <a:latin typeface="Times New Roman" panose="02020603050405020304" pitchFamily="18" charset="0"/>
                <a:cs typeface="Times New Roman" panose="02020603050405020304" pitchFamily="18" charset="0"/>
              </a:rPr>
              <a:t>prev</a:t>
            </a:r>
            <a:r>
              <a:rPr lang="en-US" dirty="0">
                <a:latin typeface="Times New Roman" panose="02020603050405020304" pitchFamily="18" charset="0"/>
                <a:cs typeface="Times New Roman" panose="02020603050405020304" pitchFamily="18" charset="0"/>
              </a:rPr>
              <a:t> link, which point to the next node in the list and the previous node in the list, respectively.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Such </a:t>
            </a:r>
            <a:r>
              <a:rPr lang="en-US" dirty="0">
                <a:latin typeface="Times New Roman" panose="02020603050405020304" pitchFamily="18" charset="0"/>
                <a:cs typeface="Times New Roman" panose="02020603050405020304" pitchFamily="18" charset="0"/>
              </a:rPr>
              <a:t>lists allow for a great variety of quick update operations, including efficient insertion and removal at any given position.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9128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Header and Trailer Sentinels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To simplify programming, it is convenient to add special nodes at both ends of a doubly linked list: a header node just before the head of the list, and a trailer node just after the tail of the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“dummy” or sentinel nodes do not store any elements.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provide quick access to the first and last nodes of the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particular, the header’s next pointer points to the first node of the list, and the </a:t>
            </a:r>
            <a:r>
              <a:rPr lang="en-US" dirty="0" err="1">
                <a:latin typeface="Times New Roman" panose="02020603050405020304" pitchFamily="18" charset="0"/>
                <a:cs typeface="Times New Roman" panose="02020603050405020304" pitchFamily="18" charset="0"/>
              </a:rPr>
              <a:t>prev</a:t>
            </a:r>
            <a:r>
              <a:rPr lang="en-US" dirty="0">
                <a:latin typeface="Times New Roman" panose="02020603050405020304" pitchFamily="18" charset="0"/>
                <a:cs typeface="Times New Roman" panose="02020603050405020304" pitchFamily="18" charset="0"/>
              </a:rPr>
              <a:t> pointer of the trailer node points to the last node of the list.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21652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doubly linked list with sentinels, header and trailer, marking the ends of the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empty list would have these sentinels pointing to each other.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do not show the null </a:t>
            </a:r>
            <a:r>
              <a:rPr lang="en-US" dirty="0" err="1">
                <a:latin typeface="Times New Roman" panose="02020603050405020304" pitchFamily="18" charset="0"/>
                <a:cs typeface="Times New Roman" panose="02020603050405020304" pitchFamily="18" charset="0"/>
              </a:rPr>
              <a:t>prev</a:t>
            </a:r>
            <a:r>
              <a:rPr lang="en-US" dirty="0">
                <a:latin typeface="Times New Roman" panose="02020603050405020304" pitchFamily="18" charset="0"/>
                <a:cs typeface="Times New Roman" panose="02020603050405020304" pitchFamily="18" charset="0"/>
              </a:rPr>
              <a:t> pointer for the header nor do we show the null next pointer for the trailer.</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685925" y="4388167"/>
            <a:ext cx="7960995" cy="1396348"/>
          </a:xfrm>
          <a:prstGeom prst="rect">
            <a:avLst/>
          </a:prstGeom>
        </p:spPr>
      </p:pic>
    </p:spTree>
    <p:extLst>
      <p:ext uri="{BB962C8B-B14F-4D97-AF65-F5344CB8AC3E}">
        <p14:creationId xmlns:p14="http://schemas.microsoft.com/office/powerpoint/2010/main" val="18149313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Insertion into a Doubly Linked List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Because of its double link structure, it is possible to insert a node at any position within a doubly linked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Given </a:t>
            </a:r>
            <a:r>
              <a:rPr lang="en-US" dirty="0">
                <a:latin typeface="Times New Roman" panose="02020603050405020304" pitchFamily="18" charset="0"/>
                <a:cs typeface="Times New Roman" panose="02020603050405020304" pitchFamily="18" charset="0"/>
              </a:rPr>
              <a:t>a node v of a doubly linked list (which could possibly be the header, but not the trailer), let z be a new node that we wish to insert immediately after v.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Let </a:t>
            </a:r>
            <a:r>
              <a:rPr lang="en-US" dirty="0">
                <a:latin typeface="Times New Roman" panose="02020603050405020304" pitchFamily="18" charset="0"/>
                <a:cs typeface="Times New Roman" panose="02020603050405020304" pitchFamily="18" charset="0"/>
              </a:rPr>
              <a:t>w the be node following v, that is, w is the node pointed to by v’s next link.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This node exists, since we have sentinels.) To insert z after v, we link it into the current list, by performing the following operations: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7675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z’s </a:t>
            </a:r>
            <a:r>
              <a:rPr lang="en-US" dirty="0" err="1">
                <a:latin typeface="Times New Roman" panose="02020603050405020304" pitchFamily="18" charset="0"/>
                <a:cs typeface="Times New Roman" panose="02020603050405020304" pitchFamily="18" charset="0"/>
              </a:rPr>
              <a:t>prev</a:t>
            </a:r>
            <a:r>
              <a:rPr lang="en-US" dirty="0">
                <a:latin typeface="Times New Roman" panose="02020603050405020304" pitchFamily="18" charset="0"/>
                <a:cs typeface="Times New Roman" panose="02020603050405020304" pitchFamily="18" charset="0"/>
              </a:rPr>
              <a:t> link point to v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z’s next link point to w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w’s </a:t>
            </a:r>
            <a:r>
              <a:rPr lang="en-US" dirty="0" err="1">
                <a:latin typeface="Times New Roman" panose="02020603050405020304" pitchFamily="18" charset="0"/>
                <a:cs typeface="Times New Roman" panose="02020603050405020304" pitchFamily="18" charset="0"/>
              </a:rPr>
              <a:t>prev</a:t>
            </a:r>
            <a:r>
              <a:rPr lang="en-US" dirty="0">
                <a:latin typeface="Times New Roman" panose="02020603050405020304" pitchFamily="18" charset="0"/>
                <a:cs typeface="Times New Roman" panose="02020603050405020304" pitchFamily="18" charset="0"/>
              </a:rPr>
              <a:t> link point to z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v’s next link point to z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v </a:t>
            </a:r>
            <a:r>
              <a:rPr lang="en-US" dirty="0">
                <a:latin typeface="Times New Roman" panose="02020603050405020304" pitchFamily="18" charset="0"/>
                <a:cs typeface="Times New Roman" panose="02020603050405020304" pitchFamily="18" charset="0"/>
              </a:rPr>
              <a:t>points to the node JFK, w points to PVD, and z points to the new node BWI.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Observe </a:t>
            </a:r>
            <a:r>
              <a:rPr lang="en-US" dirty="0">
                <a:latin typeface="Times New Roman" panose="02020603050405020304" pitchFamily="18" charset="0"/>
                <a:cs typeface="Times New Roman" panose="02020603050405020304" pitchFamily="18" charset="0"/>
              </a:rPr>
              <a:t>that this process works if v is any node ranging from the header to the node just prior to the trailer.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81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Adding a new node after the node storing JFK: (a) creating a new node with element BWI and linking it in; (b) after the insertion</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787842" y="2734021"/>
            <a:ext cx="9322118" cy="3442942"/>
          </a:xfrm>
          <a:prstGeom prst="rect">
            <a:avLst/>
          </a:prstGeom>
        </p:spPr>
      </p:pic>
    </p:spTree>
    <p:extLst>
      <p:ext uri="{BB962C8B-B14F-4D97-AF65-F5344CB8AC3E}">
        <p14:creationId xmlns:p14="http://schemas.microsoft.com/office/powerpoint/2010/main" val="1801492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z="3200" b="1" dirty="0">
                <a:latin typeface="Times New Roman" panose="02020603050405020304" pitchFamily="18" charset="0"/>
                <a:cs typeface="Times New Roman" panose="02020603050405020304" pitchFamily="18" charset="0"/>
              </a:rPr>
              <a:t>What’s wrong with Array and Why lists?</a:t>
            </a:r>
          </a:p>
        </p:txBody>
      </p:sp>
      <p:sp>
        <p:nvSpPr>
          <p:cNvPr id="10243" name="Rectangle 3"/>
          <p:cNvSpPr>
            <a:spLocks noGrp="1" noChangeArrowheads="1"/>
          </p:cNvSpPr>
          <p:nvPr>
            <p:ph type="body" idx="1"/>
          </p:nvPr>
        </p:nvSpPr>
        <p:spPr/>
        <p:txBody>
          <a:bodyPr>
            <a:normAutofit/>
          </a:bodyPr>
          <a:lstStyle/>
          <a:p>
            <a:pPr>
              <a:lnSpc>
                <a:spcPct val="90000"/>
              </a:lnSpc>
            </a:pPr>
            <a:r>
              <a:rPr lang="en-US" altLang="en-US" dirty="0">
                <a:latin typeface="Times New Roman" panose="02020603050405020304" pitchFamily="18" charset="0"/>
                <a:cs typeface="Times New Roman" panose="02020603050405020304" pitchFamily="18" charset="0"/>
              </a:rPr>
              <a:t>Disadvantages of arrays as storage data structures:</a:t>
            </a:r>
          </a:p>
          <a:p>
            <a:pPr lvl="1">
              <a:lnSpc>
                <a:spcPct val="90000"/>
              </a:lnSpc>
            </a:pPr>
            <a:r>
              <a:rPr lang="en-US" altLang="en-US" sz="2800" dirty="0">
                <a:latin typeface="Times New Roman" panose="02020603050405020304" pitchFamily="18" charset="0"/>
                <a:cs typeface="Times New Roman" panose="02020603050405020304" pitchFamily="18" charset="0"/>
              </a:rPr>
              <a:t>slow searching in unordered array</a:t>
            </a:r>
          </a:p>
          <a:p>
            <a:pPr lvl="1">
              <a:lnSpc>
                <a:spcPct val="90000"/>
              </a:lnSpc>
            </a:pPr>
            <a:r>
              <a:rPr lang="en-US" altLang="en-US" sz="2800" dirty="0">
                <a:latin typeface="Times New Roman" panose="02020603050405020304" pitchFamily="18" charset="0"/>
                <a:cs typeface="Times New Roman" panose="02020603050405020304" pitchFamily="18" charset="0"/>
              </a:rPr>
              <a:t>slow insertion in ordered array </a:t>
            </a:r>
          </a:p>
          <a:p>
            <a:pPr lvl="1">
              <a:lnSpc>
                <a:spcPct val="90000"/>
              </a:lnSpc>
            </a:pPr>
            <a:r>
              <a:rPr lang="en-US" altLang="en-US" sz="2800" dirty="0">
                <a:latin typeface="Times New Roman" panose="02020603050405020304" pitchFamily="18" charset="0"/>
                <a:cs typeface="Times New Roman" panose="02020603050405020304" pitchFamily="18" charset="0"/>
              </a:rPr>
              <a:t>Fixed size</a:t>
            </a:r>
          </a:p>
          <a:p>
            <a:pPr>
              <a:lnSpc>
                <a:spcPct val="90000"/>
              </a:lnSpc>
            </a:pPr>
            <a:r>
              <a:rPr lang="en-US" altLang="en-US" dirty="0">
                <a:latin typeface="Times New Roman" panose="02020603050405020304" pitchFamily="18" charset="0"/>
                <a:cs typeface="Times New Roman" panose="02020603050405020304" pitchFamily="18" charset="0"/>
              </a:rPr>
              <a:t>Linked lists solve some of these problems</a:t>
            </a:r>
          </a:p>
          <a:p>
            <a:pPr>
              <a:lnSpc>
                <a:spcPct val="90000"/>
              </a:lnSpc>
            </a:pPr>
            <a:r>
              <a:rPr lang="en-US" altLang="en-US" dirty="0">
                <a:latin typeface="Times New Roman" panose="02020603050405020304" pitchFamily="18" charset="0"/>
                <a:cs typeface="Times New Roman" panose="02020603050405020304" pitchFamily="18" charset="0"/>
              </a:rPr>
              <a:t>Linked lists are general purpose storage data structures and are versatile. </a:t>
            </a:r>
          </a:p>
        </p:txBody>
      </p:sp>
    </p:spTree>
    <p:extLst>
      <p:ext uri="{BB962C8B-B14F-4D97-AF65-F5344CB8AC3E}">
        <p14:creationId xmlns:p14="http://schemas.microsoft.com/office/powerpoint/2010/main" val="3430753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Removal from a Doubly Linked List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Likewise, it is easy to remove a node v from a doubly linked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Let </a:t>
            </a:r>
            <a:r>
              <a:rPr lang="en-US" dirty="0">
                <a:latin typeface="Times New Roman" panose="02020603050405020304" pitchFamily="18" charset="0"/>
                <a:cs typeface="Times New Roman" panose="02020603050405020304" pitchFamily="18" charset="0"/>
              </a:rPr>
              <a:t>u be the node just prior to v, and w be the node just following v. (These nodes exist, since we have sentinels.)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remove node v, we simply have u and w point to each other instead of to v.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refer to this operation as the linking out of v.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12421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We perform the following operations.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w’s </a:t>
            </a:r>
            <a:r>
              <a:rPr lang="en-US" dirty="0" err="1">
                <a:latin typeface="Times New Roman" panose="02020603050405020304" pitchFamily="18" charset="0"/>
                <a:cs typeface="Times New Roman" panose="02020603050405020304" pitchFamily="18" charset="0"/>
              </a:rPr>
              <a:t>prev</a:t>
            </a:r>
            <a:r>
              <a:rPr lang="en-US" dirty="0">
                <a:latin typeface="Times New Roman" panose="02020603050405020304" pitchFamily="18" charset="0"/>
                <a:cs typeface="Times New Roman" panose="02020603050405020304" pitchFamily="18" charset="0"/>
              </a:rPr>
              <a:t> link point to u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u’s next link point to w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Delete </a:t>
            </a:r>
            <a:r>
              <a:rPr lang="en-US" dirty="0">
                <a:latin typeface="Times New Roman" panose="02020603050405020304" pitchFamily="18" charset="0"/>
                <a:cs typeface="Times New Roman" panose="02020603050405020304" pitchFamily="18" charset="0"/>
              </a:rPr>
              <a:t>node v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v </a:t>
            </a:r>
            <a:r>
              <a:rPr lang="en-US" dirty="0">
                <a:latin typeface="Times New Roman" panose="02020603050405020304" pitchFamily="18" charset="0"/>
                <a:cs typeface="Times New Roman" panose="02020603050405020304" pitchFamily="18" charset="0"/>
              </a:rPr>
              <a:t>is the node PVD, u is the node JFK, and w is the node SFO.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Observe </a:t>
            </a:r>
            <a:r>
              <a:rPr lang="en-US" dirty="0">
                <a:latin typeface="Times New Roman" panose="02020603050405020304" pitchFamily="18" charset="0"/>
                <a:cs typeface="Times New Roman" panose="02020603050405020304" pitchFamily="18" charset="0"/>
              </a:rPr>
              <a:t>that this process works if v is any node from the header to the tail node (the node just prior to the trailer).</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3222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Removing the node storing PVD: (a) before the removal; (b) linking out the old node; (c) after node deletion</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647825" y="2904966"/>
            <a:ext cx="7473315" cy="3760662"/>
          </a:xfrm>
          <a:prstGeom prst="rect">
            <a:avLst/>
          </a:prstGeom>
        </p:spPr>
      </p:pic>
    </p:spTree>
    <p:extLst>
      <p:ext uri="{BB962C8B-B14F-4D97-AF65-F5344CB8AC3E}">
        <p14:creationId xmlns:p14="http://schemas.microsoft.com/office/powerpoint/2010/main" val="2518441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Circularly Linked Lists and List Reversal</a:t>
            </a:r>
            <a:endParaRPr lang="en-IN" b="1" dirty="0"/>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A circularly linked list has the same kind of nodes as a singly linked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That </a:t>
            </a:r>
            <a:r>
              <a:rPr lang="en-US" dirty="0">
                <a:latin typeface="Times New Roman" panose="02020603050405020304" pitchFamily="18" charset="0"/>
                <a:cs typeface="Times New Roman" panose="02020603050405020304" pitchFamily="18" charset="0"/>
              </a:rPr>
              <a:t>is, each node in a circularly linked list has a next pointer and an element value.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But</a:t>
            </a:r>
            <a:r>
              <a:rPr lang="en-US" dirty="0">
                <a:latin typeface="Times New Roman" panose="02020603050405020304" pitchFamily="18" charset="0"/>
                <a:cs typeface="Times New Roman" panose="02020603050405020304" pitchFamily="18" charset="0"/>
              </a:rPr>
              <a:t>, rather than having a head or tail, the nodes of a circularly linked list are linked into a cycle.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we traverse the nodes of a circularly linked list from any node by following next pointers, we eventually visit all the nodes and cycle back to the node from which we started.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63060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Even though a circularly linked list has no beginning or end, we nevertheless need some node to be marked as a special node, which we call the cursor.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cursor node allows us to have a place to start from if we ever need to traverse a circularly linked list.</a:t>
            </a:r>
            <a:endParaRPr lang="en-IN"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There are two positions of particular interest in a circular list.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4628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first is the element that is referenced by the cursor, which is called the back, and the element immediately following this in the circular order, which is called the front.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Although </a:t>
            </a:r>
            <a:r>
              <a:rPr lang="en-US" dirty="0">
                <a:latin typeface="Times New Roman" panose="02020603050405020304" pitchFamily="18" charset="0"/>
                <a:cs typeface="Times New Roman" panose="02020603050405020304" pitchFamily="18" charset="0"/>
              </a:rPr>
              <a:t>it may seem odd to think of a circular list as having a front and a back, observe that, if we were to cut the link between the node referenced by the cursor and this node’s immediate successor, the result would be a singly linked list from the front node to the back node.</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85866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circularly linked list. The node referenced by the cursor is called the back, and the node immediately following is called the front. </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341996" y="2955607"/>
            <a:ext cx="11508007" cy="2439353"/>
          </a:xfrm>
          <a:prstGeom prst="rect">
            <a:avLst/>
          </a:prstGeom>
        </p:spPr>
      </p:pic>
    </p:spTree>
    <p:extLst>
      <p:ext uri="{BB962C8B-B14F-4D97-AF65-F5344CB8AC3E}">
        <p14:creationId xmlns:p14="http://schemas.microsoft.com/office/powerpoint/2010/main" val="14330481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We define the following functions for a circularly linked list: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front</a:t>
            </a:r>
            <a:r>
              <a:rPr lang="en-US" dirty="0">
                <a:latin typeface="Times New Roman" panose="02020603050405020304" pitchFamily="18" charset="0"/>
                <a:cs typeface="Times New Roman" panose="02020603050405020304" pitchFamily="18" charset="0"/>
              </a:rPr>
              <a:t>(): Return the element referenced by the cursor; an error results if the list is empty.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back</a:t>
            </a:r>
            <a:r>
              <a:rPr lang="en-US" dirty="0">
                <a:latin typeface="Times New Roman" panose="02020603050405020304" pitchFamily="18" charset="0"/>
                <a:cs typeface="Times New Roman" panose="02020603050405020304" pitchFamily="18" charset="0"/>
              </a:rPr>
              <a:t>(): Return the element immediately after the cursor; an error results if the list is empty.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advance</a:t>
            </a:r>
            <a:r>
              <a:rPr lang="en-US" dirty="0">
                <a:latin typeface="Times New Roman" panose="02020603050405020304" pitchFamily="18" charset="0"/>
                <a:cs typeface="Times New Roman" panose="02020603050405020304" pitchFamily="18" charset="0"/>
              </a:rPr>
              <a:t>(): Advance the cursor to the next node in the list.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4779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add(e): Insert a new node with element e immediately after the cursor; if the list is empty, then this node becomes the cursor and its next pointer points to itself.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remove</a:t>
            </a:r>
            <a:r>
              <a:rPr lang="en-US" dirty="0">
                <a:latin typeface="Times New Roman" panose="02020603050405020304" pitchFamily="18" charset="0"/>
                <a:cs typeface="Times New Roman" panose="02020603050405020304" pitchFamily="18" charset="0"/>
              </a:rPr>
              <a:t>(): Remove the node immediately after the cursor (not the cursor itself, unless it is the only node); if the list becomes empty, the cursor is set to null.</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188189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zh-CN" b="1" dirty="0" smtClean="0">
                <a:latin typeface="Times New Roman" panose="02020603050405020304" pitchFamily="18" charset="0"/>
                <a:cs typeface="Times New Roman" panose="02020603050405020304" pitchFamily="18" charset="0"/>
              </a:rPr>
              <a:t>Variations of Linked Lists</a:t>
            </a:r>
            <a:endParaRPr lang="en-US" altLang="en-US" b="1" dirty="0" smtClean="0">
              <a:latin typeface="Times New Roman" panose="02020603050405020304" pitchFamily="18" charset="0"/>
              <a:ea typeface="SimSun" panose="02010600030101010101" pitchFamily="2" charset="-122"/>
              <a:cs typeface="Times New Roman" panose="02020603050405020304" pitchFamily="18" charset="0"/>
            </a:endParaRPr>
          </a:p>
        </p:txBody>
      </p:sp>
      <p:sp>
        <p:nvSpPr>
          <p:cNvPr id="21507" name="Rectangle 3"/>
          <p:cNvSpPr>
            <a:spLocks noGrp="1" noChangeArrowheads="1"/>
          </p:cNvSpPr>
          <p:nvPr>
            <p:ph sz="quarter" idx="1"/>
          </p:nvPr>
        </p:nvSpPr>
        <p:spPr>
          <a:xfrm>
            <a:off x="1120140" y="1600200"/>
            <a:ext cx="10401300" cy="4495800"/>
          </a:xfrm>
        </p:spPr>
        <p:txBody>
          <a:bodyPr>
            <a:normAutofit/>
          </a:bodyPr>
          <a:lstStyle/>
          <a:p>
            <a:pPr eaLnBrk="1" hangingPunct="1"/>
            <a:r>
              <a:rPr lang="en-US" altLang="en-US" i="1" dirty="0" smtClean="0">
                <a:solidFill>
                  <a:schemeClr val="hlink"/>
                </a:solidFill>
                <a:latin typeface="Times New Roman" panose="02020603050405020304" pitchFamily="18" charset="0"/>
                <a:cs typeface="Times New Roman" panose="02020603050405020304" pitchFamily="18" charset="0"/>
              </a:rPr>
              <a:t>Circular linked lists</a:t>
            </a:r>
          </a:p>
          <a:p>
            <a:pPr lvl="1" eaLnBrk="1" hangingPunct="1"/>
            <a:r>
              <a:rPr lang="en-US" altLang="en-US" sz="2800" dirty="0" smtClean="0">
                <a:latin typeface="Times New Roman" panose="02020603050405020304" pitchFamily="18" charset="0"/>
                <a:cs typeface="Times New Roman" panose="02020603050405020304" pitchFamily="18" charset="0"/>
              </a:rPr>
              <a:t>The last node points to the first node of the list</a:t>
            </a:r>
          </a:p>
          <a:p>
            <a:pPr lvl="1" eaLnBrk="1" hangingPunct="1"/>
            <a:endParaRPr lang="en-US" altLang="en-US" sz="2800" dirty="0" smtClean="0">
              <a:latin typeface="Times New Roman" panose="02020603050405020304" pitchFamily="18" charset="0"/>
              <a:cs typeface="Times New Roman" panose="02020603050405020304" pitchFamily="18" charset="0"/>
            </a:endParaRPr>
          </a:p>
          <a:p>
            <a:pPr lvl="1" eaLnBrk="1" hangingPunct="1"/>
            <a:endParaRPr lang="en-US" altLang="en-US" sz="2800" dirty="0" smtClean="0">
              <a:latin typeface="Times New Roman" panose="02020603050405020304" pitchFamily="18" charset="0"/>
              <a:cs typeface="Times New Roman" panose="02020603050405020304" pitchFamily="18" charset="0"/>
            </a:endParaRPr>
          </a:p>
          <a:p>
            <a:pPr lvl="1" eaLnBrk="1" hangingPunct="1"/>
            <a:endParaRPr lang="en-US" altLang="en-US" sz="2800" dirty="0" smtClean="0">
              <a:latin typeface="Times New Roman" panose="02020603050405020304" pitchFamily="18" charset="0"/>
              <a:cs typeface="Times New Roman" panose="02020603050405020304" pitchFamily="18" charset="0"/>
            </a:endParaRPr>
          </a:p>
          <a:p>
            <a:pPr lvl="1" eaLnBrk="1" hangingPunct="1"/>
            <a:endParaRPr lang="en-US" altLang="en-US" sz="2800" dirty="0" smtClean="0">
              <a:latin typeface="Times New Roman" panose="02020603050405020304" pitchFamily="18" charset="0"/>
              <a:cs typeface="Times New Roman" panose="02020603050405020304" pitchFamily="18" charset="0"/>
            </a:endParaRPr>
          </a:p>
          <a:p>
            <a:pPr lvl="1" eaLnBrk="1" hangingPunct="1"/>
            <a:endParaRPr lang="en-US" altLang="en-US" sz="2800" dirty="0" smtClean="0">
              <a:latin typeface="Times New Roman" panose="02020603050405020304" pitchFamily="18" charset="0"/>
              <a:cs typeface="Times New Roman" panose="02020603050405020304" pitchFamily="18" charset="0"/>
            </a:endParaRPr>
          </a:p>
          <a:p>
            <a:pPr lvl="1" eaLnBrk="1" hangingPunct="1"/>
            <a:r>
              <a:rPr lang="en-US" altLang="en-US" sz="2800" dirty="0" smtClean="0">
                <a:latin typeface="Times New Roman" panose="02020603050405020304" pitchFamily="18" charset="0"/>
                <a:cs typeface="Times New Roman" panose="02020603050405020304" pitchFamily="18" charset="0"/>
              </a:rPr>
              <a:t>How do we know when we have finished traversing the list? (Tip: check if the pointer of the current node is equal to the head.)</a:t>
            </a:r>
          </a:p>
        </p:txBody>
      </p:sp>
      <p:sp>
        <p:nvSpPr>
          <p:cNvPr id="21508" name="Rectangle 4"/>
          <p:cNvSpPr>
            <a:spLocks noChangeArrowheads="1"/>
          </p:cNvSpPr>
          <p:nvPr/>
        </p:nvSpPr>
        <p:spPr bwMode="auto">
          <a:xfrm>
            <a:off x="4876800" y="3336925"/>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1509" name="Line 5"/>
          <p:cNvSpPr>
            <a:spLocks noChangeShapeType="1"/>
          </p:cNvSpPr>
          <p:nvPr/>
        </p:nvSpPr>
        <p:spPr bwMode="auto">
          <a:xfrm flipV="1">
            <a:off x="5181600" y="3641725"/>
            <a:ext cx="91440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21510" name="Rectangle 6"/>
          <p:cNvSpPr>
            <a:spLocks noChangeArrowheads="1"/>
          </p:cNvSpPr>
          <p:nvPr/>
        </p:nvSpPr>
        <p:spPr bwMode="auto">
          <a:xfrm>
            <a:off x="6705600" y="3336925"/>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1511" name="Line 7"/>
          <p:cNvSpPr>
            <a:spLocks noChangeShapeType="1"/>
          </p:cNvSpPr>
          <p:nvPr/>
        </p:nvSpPr>
        <p:spPr bwMode="auto">
          <a:xfrm flipV="1">
            <a:off x="7010400" y="3641725"/>
            <a:ext cx="91440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21512" name="Rectangle 8"/>
          <p:cNvSpPr>
            <a:spLocks noChangeArrowheads="1"/>
          </p:cNvSpPr>
          <p:nvPr/>
        </p:nvSpPr>
        <p:spPr bwMode="auto">
          <a:xfrm>
            <a:off x="8534400" y="3336925"/>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grpSp>
        <p:nvGrpSpPr>
          <p:cNvPr id="21513" name="Group 9"/>
          <p:cNvGrpSpPr>
            <a:grpSpLocks/>
          </p:cNvGrpSpPr>
          <p:nvPr/>
        </p:nvGrpSpPr>
        <p:grpSpPr bwMode="auto">
          <a:xfrm>
            <a:off x="4267200" y="3336925"/>
            <a:ext cx="609600" cy="609600"/>
            <a:chOff x="1728" y="2880"/>
            <a:chExt cx="384" cy="384"/>
          </a:xfrm>
        </p:grpSpPr>
        <p:sp>
          <p:nvSpPr>
            <p:cNvPr id="21526" name="Rectangle 10"/>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1527" name="Text Box 11"/>
            <p:cNvSpPr txBox="1">
              <a:spLocks noChangeArrowheads="1"/>
            </p:cNvSpPr>
            <p:nvPr/>
          </p:nvSpPr>
          <p:spPr bwMode="auto">
            <a:xfrm>
              <a:off x="1819" y="2966"/>
              <a:ext cx="2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en-US" b="0">
                  <a:solidFill>
                    <a:schemeClr val="bg1"/>
                  </a:solidFill>
                  <a:latin typeface="Tahoma" panose="020B0604030504040204" pitchFamily="34" charset="0"/>
                </a:rPr>
                <a:t>A</a:t>
              </a:r>
            </a:p>
          </p:txBody>
        </p:sp>
      </p:grpSp>
      <p:sp>
        <p:nvSpPr>
          <p:cNvPr id="21514" name="Rectangle 12"/>
          <p:cNvSpPr>
            <a:spLocks noChangeArrowheads="1"/>
          </p:cNvSpPr>
          <p:nvPr/>
        </p:nvSpPr>
        <p:spPr bwMode="auto">
          <a:xfrm>
            <a:off x="3048000" y="3330575"/>
            <a:ext cx="609600" cy="609600"/>
          </a:xfrm>
          <a:prstGeom prst="rect">
            <a:avLst/>
          </a:prstGeom>
          <a:solidFill>
            <a:schemeClr val="accent1"/>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1515" name="Line 13"/>
          <p:cNvSpPr>
            <a:spLocks noChangeShapeType="1"/>
          </p:cNvSpPr>
          <p:nvPr/>
        </p:nvSpPr>
        <p:spPr bwMode="auto">
          <a:xfrm flipV="1">
            <a:off x="3352800" y="3641725"/>
            <a:ext cx="91440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21516" name="Text Box 14"/>
          <p:cNvSpPr txBox="1">
            <a:spLocks noChangeArrowheads="1"/>
          </p:cNvSpPr>
          <p:nvPr/>
        </p:nvSpPr>
        <p:spPr bwMode="auto">
          <a:xfrm>
            <a:off x="2981325" y="4022726"/>
            <a:ext cx="76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en-US" b="0" dirty="0">
                <a:solidFill>
                  <a:schemeClr val="folHlink"/>
                </a:solidFill>
                <a:latin typeface="Tahoma" panose="020B0604030504040204" pitchFamily="34" charset="0"/>
              </a:rPr>
              <a:t>Head</a:t>
            </a:r>
          </a:p>
        </p:txBody>
      </p:sp>
      <p:grpSp>
        <p:nvGrpSpPr>
          <p:cNvPr id="21517" name="Group 15"/>
          <p:cNvGrpSpPr>
            <a:grpSpLocks/>
          </p:cNvGrpSpPr>
          <p:nvPr/>
        </p:nvGrpSpPr>
        <p:grpSpPr bwMode="auto">
          <a:xfrm>
            <a:off x="6096000" y="3336925"/>
            <a:ext cx="609600" cy="609600"/>
            <a:chOff x="1728" y="2880"/>
            <a:chExt cx="384" cy="384"/>
          </a:xfrm>
        </p:grpSpPr>
        <p:sp>
          <p:nvSpPr>
            <p:cNvPr id="21524" name="Rectangle 16"/>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1525" name="Text Box 17"/>
            <p:cNvSpPr txBox="1">
              <a:spLocks noChangeArrowheads="1"/>
            </p:cNvSpPr>
            <p:nvPr/>
          </p:nvSpPr>
          <p:spPr bwMode="auto">
            <a:xfrm>
              <a:off x="1820" y="2966"/>
              <a:ext cx="21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en-US" b="0">
                  <a:solidFill>
                    <a:schemeClr val="bg1"/>
                  </a:solidFill>
                  <a:latin typeface="Tahoma" panose="020B0604030504040204" pitchFamily="34" charset="0"/>
                </a:rPr>
                <a:t>B</a:t>
              </a:r>
            </a:p>
          </p:txBody>
        </p:sp>
      </p:grpSp>
      <p:grpSp>
        <p:nvGrpSpPr>
          <p:cNvPr id="21518" name="Group 18"/>
          <p:cNvGrpSpPr>
            <a:grpSpLocks/>
          </p:cNvGrpSpPr>
          <p:nvPr/>
        </p:nvGrpSpPr>
        <p:grpSpPr bwMode="auto">
          <a:xfrm>
            <a:off x="7924800" y="3336925"/>
            <a:ext cx="609600" cy="609600"/>
            <a:chOff x="1728" y="2880"/>
            <a:chExt cx="384" cy="384"/>
          </a:xfrm>
        </p:grpSpPr>
        <p:sp>
          <p:nvSpPr>
            <p:cNvPr id="21522" name="Rectangle 19"/>
            <p:cNvSpPr>
              <a:spLocks noChangeArrowheads="1"/>
            </p:cNvSpPr>
            <p:nvPr/>
          </p:nvSpPr>
          <p:spPr bwMode="auto">
            <a:xfrm>
              <a:off x="1728" y="2880"/>
              <a:ext cx="384" cy="384"/>
            </a:xfrm>
            <a:prstGeom prst="rect">
              <a:avLst/>
            </a:prstGeom>
            <a:solidFill>
              <a:schemeClr val="folHlink"/>
            </a:solidFill>
            <a:ln w="28575">
              <a:solidFill>
                <a:schemeClr val="tx1"/>
              </a:solidFill>
              <a:miter lim="800000"/>
              <a:headEnd/>
              <a:tailEnd/>
            </a:ln>
          </p:spPr>
          <p:txBody>
            <a:bodyPr wrap="none" anchor="ct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endParaRPr lang="en-US" altLang="en-US"/>
            </a:p>
          </p:txBody>
        </p:sp>
        <p:sp>
          <p:nvSpPr>
            <p:cNvPr id="21523" name="Text Box 20"/>
            <p:cNvSpPr txBox="1">
              <a:spLocks noChangeArrowheads="1"/>
            </p:cNvSpPr>
            <p:nvPr/>
          </p:nvSpPr>
          <p:spPr bwMode="auto">
            <a:xfrm>
              <a:off x="1819" y="2966"/>
              <a:ext cx="2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75000"/>
                <a:buFont typeface="Monotype Sorts" pitchFamily="2" charset="2"/>
                <a:buChar char="l"/>
                <a:defRPr sz="2000" b="1">
                  <a:solidFill>
                    <a:schemeClr val="tx1"/>
                  </a:solidFill>
                  <a:latin typeface="Arial" panose="020B0604020202020204" pitchFamily="34" charset="0"/>
                </a:defRPr>
              </a:lvl9pPr>
            </a:lstStyle>
            <a:p>
              <a:pPr algn="ctr" eaLnBrk="1" hangingPunct="1">
                <a:spcBef>
                  <a:spcPct val="0"/>
                </a:spcBef>
                <a:buClrTx/>
                <a:buSzTx/>
                <a:buFontTx/>
                <a:buNone/>
              </a:pPr>
              <a:r>
                <a:rPr lang="en-US" altLang="en-US" b="0">
                  <a:solidFill>
                    <a:schemeClr val="bg1"/>
                  </a:solidFill>
                  <a:latin typeface="Tahoma" panose="020B0604030504040204" pitchFamily="34" charset="0"/>
                </a:rPr>
                <a:t>C</a:t>
              </a:r>
            </a:p>
          </p:txBody>
        </p:sp>
      </p:grpSp>
      <p:sp>
        <p:nvSpPr>
          <p:cNvPr id="21519" name="Line 21"/>
          <p:cNvSpPr>
            <a:spLocks noChangeShapeType="1"/>
          </p:cNvSpPr>
          <p:nvPr/>
        </p:nvSpPr>
        <p:spPr bwMode="auto">
          <a:xfrm flipV="1">
            <a:off x="8823325" y="2967038"/>
            <a:ext cx="1588" cy="715962"/>
          </a:xfrm>
          <a:prstGeom prst="line">
            <a:avLst/>
          </a:prstGeom>
          <a:noFill/>
          <a:ln w="31750">
            <a:solidFill>
              <a:schemeClr val="hlink"/>
            </a:solidFill>
            <a:round/>
            <a:headEnd type="oval" w="med" len="med"/>
            <a:tailEnd type="none" w="sm" len="sm"/>
          </a:ln>
          <a:extLst>
            <a:ext uri="{909E8E84-426E-40DD-AFC4-6F175D3DCCD1}">
              <a14:hiddenFill xmlns:a14="http://schemas.microsoft.com/office/drawing/2010/main">
                <a:noFill/>
              </a14:hiddenFill>
            </a:ext>
          </a:extLst>
        </p:spPr>
        <p:txBody>
          <a:bodyPr/>
          <a:lstStyle/>
          <a:p>
            <a:endParaRPr lang="en-IN"/>
          </a:p>
        </p:txBody>
      </p:sp>
      <p:sp>
        <p:nvSpPr>
          <p:cNvPr id="21520" name="Line 22"/>
          <p:cNvSpPr>
            <a:spLocks noChangeShapeType="1"/>
          </p:cNvSpPr>
          <p:nvPr/>
        </p:nvSpPr>
        <p:spPr bwMode="auto">
          <a:xfrm flipH="1">
            <a:off x="4581525" y="2971800"/>
            <a:ext cx="4241800" cy="0"/>
          </a:xfrm>
          <a:prstGeom prst="line">
            <a:avLst/>
          </a:prstGeom>
          <a:noFill/>
          <a:ln w="31750">
            <a:solidFill>
              <a:schemeClr va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IN"/>
          </a:p>
        </p:txBody>
      </p:sp>
      <p:sp>
        <p:nvSpPr>
          <p:cNvPr id="21521" name="Line 23"/>
          <p:cNvSpPr>
            <a:spLocks noChangeShapeType="1"/>
          </p:cNvSpPr>
          <p:nvPr/>
        </p:nvSpPr>
        <p:spPr bwMode="auto">
          <a:xfrm>
            <a:off x="4581525" y="2971800"/>
            <a:ext cx="0" cy="381000"/>
          </a:xfrm>
          <a:prstGeom prst="line">
            <a:avLst/>
          </a:prstGeom>
          <a:noFill/>
          <a:ln w="31750">
            <a:solidFill>
              <a:schemeClr val="hlink"/>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IN"/>
          </a:p>
        </p:txBody>
      </p:sp>
    </p:spTree>
    <p:extLst>
      <p:ext uri="{BB962C8B-B14F-4D97-AF65-F5344CB8AC3E}">
        <p14:creationId xmlns:p14="http://schemas.microsoft.com/office/powerpoint/2010/main" val="1689496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List ADT by </a:t>
            </a:r>
            <a:r>
              <a:rPr lang="en-US" b="1" dirty="0" smtClean="0">
                <a:latin typeface="Times New Roman" panose="02020603050405020304" pitchFamily="18" charset="0"/>
                <a:cs typeface="Times New Roman" panose="02020603050405020304" pitchFamily="18" charset="0"/>
              </a:rPr>
              <a:t>array</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Using </a:t>
            </a:r>
            <a:r>
              <a:rPr lang="en-IN" dirty="0" smtClean="0">
                <a:latin typeface="Times New Roman" panose="02020603050405020304" pitchFamily="18" charset="0"/>
                <a:cs typeface="Times New Roman" panose="02020603050405020304" pitchFamily="18" charset="0"/>
              </a:rPr>
              <a:t>Arrays</a:t>
            </a:r>
          </a:p>
          <a:p>
            <a:r>
              <a:rPr lang="en-US" dirty="0">
                <a:latin typeface="Times New Roman" panose="02020603050405020304" pitchFamily="18" charset="0"/>
                <a:cs typeface="Times New Roman" panose="02020603050405020304" pitchFamily="18" charset="0"/>
              </a:rPr>
              <a:t>Storing objects in arrays is a common use for </a:t>
            </a:r>
            <a:r>
              <a:rPr lang="en-US" dirty="0" smtClean="0">
                <a:latin typeface="Times New Roman" panose="02020603050405020304" pitchFamily="18" charset="0"/>
                <a:cs typeface="Times New Roman" panose="02020603050405020304" pitchFamily="18" charset="0"/>
              </a:rPr>
              <a:t>arrays</a:t>
            </a:r>
          </a:p>
          <a:p>
            <a:r>
              <a:rPr lang="en-US" dirty="0" smtClean="0">
                <a:latin typeface="Times New Roman" panose="02020603050405020304" pitchFamily="18" charset="0"/>
                <a:cs typeface="Times New Roman" panose="02020603050405020304" pitchFamily="18" charset="0"/>
              </a:rPr>
              <a:t>Example: we </a:t>
            </a:r>
            <a:r>
              <a:rPr lang="en-US" dirty="0">
                <a:latin typeface="Times New Roman" panose="02020603050405020304" pitchFamily="18" charset="0"/>
                <a:cs typeface="Times New Roman" panose="02020603050405020304" pitchFamily="18" charset="0"/>
              </a:rPr>
              <a:t>could just as easily have chosen to store records for patients in a hospital or the names of players on a football team</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477265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Recursion</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We have seen that repetition can be achieved by writing loops, such as for loops and while loops.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Another </a:t>
            </a:r>
            <a:r>
              <a:rPr lang="en-US" dirty="0">
                <a:latin typeface="Times New Roman" panose="02020603050405020304" pitchFamily="18" charset="0"/>
                <a:cs typeface="Times New Roman" panose="02020603050405020304" pitchFamily="18" charset="0"/>
              </a:rPr>
              <a:t>way to achieve repetition is through recursion, which occurs when a function refers to itself in its own </a:t>
            </a:r>
            <a:r>
              <a:rPr lang="en-US" dirty="0" smtClean="0">
                <a:latin typeface="Times New Roman" panose="02020603050405020304" pitchFamily="18" charset="0"/>
                <a:cs typeface="Times New Roman" panose="02020603050405020304" pitchFamily="18" charset="0"/>
              </a:rPr>
              <a:t>definition</a:t>
            </a:r>
          </a:p>
        </p:txBody>
      </p:sp>
    </p:spTree>
    <p:extLst>
      <p:ext uri="{BB962C8B-B14F-4D97-AF65-F5344CB8AC3E}">
        <p14:creationId xmlns:p14="http://schemas.microsoft.com/office/powerpoint/2010/main" val="277851342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Linear </a:t>
            </a:r>
            <a:r>
              <a:rPr lang="en-IN" b="1" dirty="0" smtClean="0">
                <a:latin typeface="Times New Roman" panose="02020603050405020304" pitchFamily="18" charset="0"/>
                <a:cs typeface="Times New Roman" panose="02020603050405020304" pitchFamily="18" charset="0"/>
              </a:rPr>
              <a:t>Recursion</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simplest form of recursion is linear recursion, where a function is defined so that it makes at most one recursive call each time it is invoked.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type of recursion is useful when we view an algorithmic problem in terms of a first or last element plus a remaining set that has the same structure as the original set.</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361060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Recursion trace for an execution of </a:t>
            </a:r>
            <a:r>
              <a:rPr lang="en-US" dirty="0" err="1">
                <a:latin typeface="Times New Roman" panose="02020603050405020304" pitchFamily="18" charset="0"/>
                <a:cs typeface="Times New Roman" panose="02020603050405020304" pitchFamily="18" charset="0"/>
              </a:rPr>
              <a:t>LinearSum</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A,n</a:t>
            </a:r>
            <a:r>
              <a:rPr lang="en-US" dirty="0">
                <a:latin typeface="Times New Roman" panose="02020603050405020304" pitchFamily="18" charset="0"/>
                <a:cs typeface="Times New Roman" panose="02020603050405020304" pitchFamily="18" charset="0"/>
              </a:rPr>
              <a:t>) with input parameters A = {4,3,6,2,5} and n = 5.</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619375" y="2815431"/>
            <a:ext cx="5313045" cy="3624516"/>
          </a:xfrm>
          <a:prstGeom prst="rect">
            <a:avLst/>
          </a:prstGeom>
        </p:spPr>
      </p:pic>
    </p:spTree>
    <p:extLst>
      <p:ext uri="{BB962C8B-B14F-4D97-AF65-F5344CB8AC3E}">
        <p14:creationId xmlns:p14="http://schemas.microsoft.com/office/powerpoint/2010/main" val="407816035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Binary Recursion</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When an algorithm makes two recursive calls, we say that it uses binary </a:t>
            </a:r>
            <a:r>
              <a:rPr lang="en-US" dirty="0" smtClean="0">
                <a:latin typeface="Times New Roman" panose="02020603050405020304" pitchFamily="18" charset="0"/>
                <a:cs typeface="Times New Roman" panose="02020603050405020304" pitchFamily="18" charset="0"/>
              </a:rPr>
              <a:t>recursion.</a:t>
            </a:r>
          </a:p>
          <a:p>
            <a:r>
              <a:rPr lang="en-US" dirty="0">
                <a:latin typeface="Times New Roman" panose="02020603050405020304" pitchFamily="18" charset="0"/>
                <a:cs typeface="Times New Roman" panose="02020603050405020304" pitchFamily="18" charset="0"/>
              </a:rPr>
              <a:t>Recursion trace for the execution of </a:t>
            </a:r>
            <a:r>
              <a:rPr lang="en-US" dirty="0" err="1">
                <a:latin typeface="Times New Roman" panose="02020603050405020304" pitchFamily="18" charset="0"/>
                <a:cs typeface="Times New Roman" panose="02020603050405020304" pitchFamily="18" charset="0"/>
              </a:rPr>
              <a:t>BinarySum</a:t>
            </a:r>
            <a:r>
              <a:rPr lang="en-US" dirty="0">
                <a:latin typeface="Times New Roman" panose="02020603050405020304" pitchFamily="18" charset="0"/>
                <a:cs typeface="Times New Roman" panose="02020603050405020304" pitchFamily="18" charset="0"/>
              </a:rPr>
              <a:t>(0,8).</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587817" y="3405981"/>
            <a:ext cx="8036243" cy="2319932"/>
          </a:xfrm>
          <a:prstGeom prst="rect">
            <a:avLst/>
          </a:prstGeom>
        </p:spPr>
      </p:pic>
    </p:spTree>
    <p:extLst>
      <p:ext uri="{BB962C8B-B14F-4D97-AF65-F5344CB8AC3E}">
        <p14:creationId xmlns:p14="http://schemas.microsoft.com/office/powerpoint/2010/main" val="13593421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Multiple Recursion</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Generalizing from binary recursion, we use multiple recursion when a function may make multiple recursive calls, with that number potentially being more than two.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One </a:t>
            </a:r>
            <a:r>
              <a:rPr lang="en-US" dirty="0">
                <a:latin typeface="Times New Roman" panose="02020603050405020304" pitchFamily="18" charset="0"/>
                <a:cs typeface="Times New Roman" panose="02020603050405020304" pitchFamily="18" charset="0"/>
              </a:rPr>
              <a:t>of the most common applications of this type of recursion is used when we want to enumerate various configurations in order to solve a combinatorial puzzle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35783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27906"/>
            <a:ext cx="10515600" cy="4351338"/>
          </a:xfrm>
        </p:spPr>
        <p:txBody>
          <a:bodyPr/>
          <a:lstStyle/>
          <a:p>
            <a:r>
              <a:rPr lang="en-US" dirty="0">
                <a:latin typeface="Times New Roman" panose="02020603050405020304" pitchFamily="18" charset="0"/>
                <a:cs typeface="Times New Roman" panose="02020603050405020304" pitchFamily="18" charset="0"/>
              </a:rPr>
              <a:t>Recursion trace for an execution of </a:t>
            </a:r>
            <a:r>
              <a:rPr lang="en-US" dirty="0" err="1">
                <a:latin typeface="Times New Roman" panose="02020603050405020304" pitchFamily="18" charset="0"/>
                <a:cs typeface="Times New Roman" panose="02020603050405020304" pitchFamily="18" charset="0"/>
              </a:rPr>
              <a:t>PuzzleSolve</a:t>
            </a:r>
            <a:r>
              <a:rPr lang="en-US" dirty="0">
                <a:latin typeface="Times New Roman" panose="02020603050405020304" pitchFamily="18" charset="0"/>
                <a:cs typeface="Times New Roman" panose="02020603050405020304" pitchFamily="18" charset="0"/>
              </a:rPr>
              <a:t>(3,S,U), where S is empty and U = {</a:t>
            </a:r>
            <a:r>
              <a:rPr lang="en-US" dirty="0" err="1">
                <a:latin typeface="Times New Roman" panose="02020603050405020304" pitchFamily="18" charset="0"/>
                <a:cs typeface="Times New Roman" panose="02020603050405020304" pitchFamily="18" charset="0"/>
              </a:rPr>
              <a:t>a,b,c</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execution generates and tests all permutations of a, b, and c. We show the permutations generated directly below their respective boxes.</a:t>
            </a:r>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495934" y="3203575"/>
            <a:ext cx="9339705" cy="3347498"/>
          </a:xfrm>
          <a:prstGeom prst="rect">
            <a:avLst/>
          </a:prstGeom>
        </p:spPr>
      </p:pic>
    </p:spTree>
    <p:extLst>
      <p:ext uri="{BB962C8B-B14F-4D97-AF65-F5344CB8AC3E}">
        <p14:creationId xmlns:p14="http://schemas.microsoft.com/office/powerpoint/2010/main" val="13396029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6600" b="1" dirty="0" smtClean="0"/>
          </a:p>
          <a:p>
            <a:pPr marL="0" indent="0" algn="ctr">
              <a:buNone/>
            </a:pPr>
            <a:r>
              <a:rPr lang="en-US" sz="6600" b="1" dirty="0" smtClean="0"/>
              <a:t>THE END</a:t>
            </a:r>
            <a:endParaRPr lang="en-IN" sz="6600" b="1" dirty="0"/>
          </a:p>
        </p:txBody>
      </p:sp>
    </p:spTree>
    <p:extLst>
      <p:ext uri="{BB962C8B-B14F-4D97-AF65-F5344CB8AC3E}">
        <p14:creationId xmlns:p14="http://schemas.microsoft.com/office/powerpoint/2010/main" val="1569424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entries array of length eight storing six </a:t>
            </a:r>
            <a:r>
              <a:rPr lang="en-US" dirty="0" err="1">
                <a:latin typeface="Times New Roman" panose="02020603050405020304" pitchFamily="18" charset="0"/>
                <a:cs typeface="Times New Roman" panose="02020603050405020304" pitchFamily="18" charset="0"/>
              </a:rPr>
              <a:t>GameEntry</a:t>
            </a:r>
            <a:r>
              <a:rPr lang="en-US" dirty="0">
                <a:latin typeface="Times New Roman" panose="02020603050405020304" pitchFamily="18" charset="0"/>
                <a:cs typeface="Times New Roman" panose="02020603050405020304" pitchFamily="18" charset="0"/>
              </a:rPr>
              <a:t> objects in the cells from index 0 to 5.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Here </a:t>
            </a:r>
            <a:r>
              <a:rPr lang="en-US" dirty="0" err="1">
                <a:latin typeface="Times New Roman" panose="02020603050405020304" pitchFamily="18" charset="0"/>
                <a:cs typeface="Times New Roman" panose="02020603050405020304" pitchFamily="18" charset="0"/>
              </a:rPr>
              <a:t>maxEntries</a:t>
            </a:r>
            <a:r>
              <a:rPr lang="en-US" dirty="0">
                <a:latin typeface="Times New Roman" panose="02020603050405020304" pitchFamily="18" charset="0"/>
                <a:cs typeface="Times New Roman" panose="02020603050405020304" pitchFamily="18" charset="0"/>
              </a:rPr>
              <a:t> is 10 </a:t>
            </a:r>
            <a:r>
              <a:rPr lang="en-US" dirty="0" smtClean="0">
                <a:latin typeface="Times New Roman" panose="02020603050405020304" pitchFamily="18" charset="0"/>
                <a:cs typeface="Times New Roman" panose="02020603050405020304" pitchFamily="18" charset="0"/>
              </a:rPr>
              <a:t>and </a:t>
            </a:r>
            <a:r>
              <a:rPr lang="en-US" dirty="0" err="1">
                <a:latin typeface="Times New Roman" panose="02020603050405020304" pitchFamily="18" charset="0"/>
                <a:cs typeface="Times New Roman" panose="02020603050405020304" pitchFamily="18" charset="0"/>
              </a:rPr>
              <a:t>numEntries</a:t>
            </a:r>
            <a:r>
              <a:rPr lang="en-US" dirty="0">
                <a:latin typeface="Times New Roman" panose="02020603050405020304" pitchFamily="18" charset="0"/>
                <a:cs typeface="Times New Roman" panose="02020603050405020304" pitchFamily="18" charset="0"/>
              </a:rPr>
              <a:t> is 6</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040863" y="3642201"/>
            <a:ext cx="10110273" cy="2181225"/>
          </a:xfrm>
          <a:prstGeom prst="rect">
            <a:avLst/>
          </a:prstGeom>
        </p:spPr>
      </p:pic>
    </p:spTree>
    <p:extLst>
      <p:ext uri="{BB962C8B-B14F-4D97-AF65-F5344CB8AC3E}">
        <p14:creationId xmlns:p14="http://schemas.microsoft.com/office/powerpoint/2010/main" val="3870065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1067</TotalTime>
  <Words>4463</Words>
  <Application>Microsoft Office PowerPoint</Application>
  <PresentationFormat>Custom</PresentationFormat>
  <Paragraphs>477</Paragraphs>
  <Slides>86</Slides>
  <Notes>0</Notes>
  <HiddenSlides>0</HiddenSlides>
  <MMClips>0</MMClips>
  <ScaleCrop>false</ScaleCrop>
  <HeadingPairs>
    <vt:vector size="4" baseType="variant">
      <vt:variant>
        <vt:lpstr>Theme</vt:lpstr>
      </vt:variant>
      <vt:variant>
        <vt:i4>1</vt:i4>
      </vt:variant>
      <vt:variant>
        <vt:lpstr>Slide Titles</vt:lpstr>
      </vt:variant>
      <vt:variant>
        <vt:i4>86</vt:i4>
      </vt:variant>
    </vt:vector>
  </HeadingPairs>
  <TitlesOfParts>
    <vt:vector size="87" baseType="lpstr">
      <vt:lpstr>Office Theme</vt:lpstr>
      <vt:lpstr>LIST DATA STRUCTURES</vt:lpstr>
      <vt:lpstr>Linked Lists</vt:lpstr>
      <vt:lpstr>Linked List Efficiency</vt:lpstr>
      <vt:lpstr>Operations in a simple linked list:</vt:lpstr>
      <vt:lpstr>Array vs Linked List </vt:lpstr>
      <vt:lpstr>Array versus Linked Lists</vt:lpstr>
      <vt:lpstr>What’s wrong with Array and Why lists?</vt:lpstr>
      <vt:lpstr>List ADT by array</vt:lpstr>
      <vt:lpstr>PowerPoint Presentation</vt:lpstr>
      <vt:lpstr>ADT Lists</vt:lpstr>
      <vt:lpstr>Iterators (ADT)</vt:lpstr>
      <vt:lpstr>Operations in a simple linked list:</vt:lpstr>
      <vt:lpstr>Insertion</vt:lpstr>
      <vt:lpstr>PowerPoint Presentation</vt:lpstr>
      <vt:lpstr>PowerPoint Presentation</vt:lpstr>
      <vt:lpstr>Object Removal </vt:lpstr>
      <vt:lpstr>PowerPoint Presentation</vt:lpstr>
      <vt:lpstr>Sorting an Array</vt:lpstr>
      <vt:lpstr>PowerPoint Presentation</vt:lpstr>
      <vt:lpstr>PowerPoint Presentation</vt:lpstr>
      <vt:lpstr>PowerPoint Presentation</vt:lpstr>
      <vt:lpstr>Sorted Lists (ProrityQ)</vt:lpstr>
      <vt:lpstr>Pointer Implementation (Linked List)</vt:lpstr>
      <vt:lpstr>Linked Lists</vt:lpstr>
      <vt:lpstr>Linked Data Structures</vt:lpstr>
      <vt:lpstr>Conceptual Diagram of a Singly-Linked List</vt:lpstr>
      <vt:lpstr>Advantages of Linked Lists</vt:lpstr>
      <vt:lpstr>Linked Lists - Advantages</vt:lpstr>
      <vt:lpstr>Linked Lists - Disadvantages</vt:lpstr>
      <vt:lpstr>Two-Dimensional Arrays and Positional Games</vt:lpstr>
      <vt:lpstr>PowerPoint Presentation</vt:lpstr>
      <vt:lpstr>PowerPoint Presentation</vt:lpstr>
      <vt:lpstr>Dynamic Allocation of Matrices</vt:lpstr>
      <vt:lpstr>Tic-Tac-Toe </vt:lpstr>
      <vt:lpstr>Tic-Tac-Toe board and the array representing it</vt:lpstr>
      <vt:lpstr>Array Implementation of Linked Lists</vt:lpstr>
      <vt:lpstr>Free Cell Management</vt:lpstr>
      <vt:lpstr>Array Limitations</vt:lpstr>
      <vt:lpstr>Singly Linked Lists</vt:lpstr>
      <vt:lpstr>PowerPoint Presentation</vt:lpstr>
      <vt:lpstr>PowerPoint Presentation</vt:lpstr>
      <vt:lpstr>Implementing a Singly Linked List</vt:lpstr>
      <vt:lpstr>PowerPoint Presentation</vt:lpstr>
      <vt:lpstr>Insertion to the Front of a Singly Linked List</vt:lpstr>
      <vt:lpstr>Removal from the Front of a Singly Linked List</vt:lpstr>
      <vt:lpstr>Nodes</vt:lpstr>
      <vt:lpstr>Singly Linked List</vt:lpstr>
      <vt:lpstr>Inserting a Node at the Front</vt:lpstr>
      <vt:lpstr>PowerPoint Presentation</vt:lpstr>
      <vt:lpstr>Inserting a Node in the Middle</vt:lpstr>
      <vt:lpstr>PowerPoint Presentation</vt:lpstr>
      <vt:lpstr>Deleting the First Node</vt:lpstr>
      <vt:lpstr>Deleting an Interior Node</vt:lpstr>
      <vt:lpstr>PowerPoint Presentation</vt:lpstr>
      <vt:lpstr>Linked List of Node Objects</vt:lpstr>
      <vt:lpstr>Node Objects</vt:lpstr>
      <vt:lpstr>The LinearNode Class</vt:lpstr>
      <vt:lpstr>Double-Ended Lists</vt:lpstr>
      <vt:lpstr>Double-Ended Lists</vt:lpstr>
      <vt:lpstr>Doubly Linked Lists</vt:lpstr>
      <vt:lpstr>Doubly Linked Lists</vt:lpstr>
      <vt:lpstr>Doubly Linked List</vt:lpstr>
      <vt:lpstr>Variations of Linked Lists</vt:lpstr>
      <vt:lpstr>Doubly Linked Lists</vt:lpstr>
      <vt:lpstr>Header and Trailer Sentinels</vt:lpstr>
      <vt:lpstr>PowerPoint Presentation</vt:lpstr>
      <vt:lpstr>Insertion into a Doubly Linked List</vt:lpstr>
      <vt:lpstr>PowerPoint Presentation</vt:lpstr>
      <vt:lpstr>PowerPoint Presentation</vt:lpstr>
      <vt:lpstr>Removal from a Doubly Linked List</vt:lpstr>
      <vt:lpstr>PowerPoint Presentation</vt:lpstr>
      <vt:lpstr>PowerPoint Presentation</vt:lpstr>
      <vt:lpstr>Circularly Linked Lists and List Reversal</vt:lpstr>
      <vt:lpstr>PowerPoint Presentation</vt:lpstr>
      <vt:lpstr>PowerPoint Presentation</vt:lpstr>
      <vt:lpstr>PowerPoint Presentation</vt:lpstr>
      <vt:lpstr>PowerPoint Presentation</vt:lpstr>
      <vt:lpstr>PowerPoint Presentation</vt:lpstr>
      <vt:lpstr>Variations of Linked Lists</vt:lpstr>
      <vt:lpstr>Recursion</vt:lpstr>
      <vt:lpstr>Linear Recursion</vt:lpstr>
      <vt:lpstr>PowerPoint Presentation</vt:lpstr>
      <vt:lpstr>Binary Recursion</vt:lpstr>
      <vt:lpstr>Multiple Recursion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SEARCHING AND SORTING ALGORITHMS</dc:title>
  <dc:creator>Rajesh</dc:creator>
  <cp:lastModifiedBy>Windows User</cp:lastModifiedBy>
  <cp:revision>150</cp:revision>
  <dcterms:created xsi:type="dcterms:W3CDTF">2019-10-24T08:51:22Z</dcterms:created>
  <dcterms:modified xsi:type="dcterms:W3CDTF">2021-08-04T13:19:54Z</dcterms:modified>
</cp:coreProperties>
</file>